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3"/>
    <p:sldId id="259" r:id="rId4"/>
    <p:sldId id="272" r:id="rId5"/>
    <p:sldId id="273" r:id="rId6"/>
    <p:sldId id="260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65" r:id="rId16"/>
    <p:sldId id="282" r:id="rId17"/>
    <p:sldId id="283" r:id="rId18"/>
    <p:sldId id="284" r:id="rId19"/>
    <p:sldId id="285" r:id="rId20"/>
    <p:sldId id="286" r:id="rId21"/>
    <p:sldId id="28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5559" autoAdjust="0"/>
  </p:normalViewPr>
  <p:slideViewPr>
    <p:cSldViewPr>
      <p:cViewPr varScale="1">
        <p:scale>
          <a:sx n="89" d="100"/>
          <a:sy n="89" d="100"/>
        </p:scale>
        <p:origin x="468" y="90"/>
      </p:cViewPr>
      <p:guideLst>
        <p:guide orient="horz" pos="2160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3767" y="2696903"/>
            <a:ext cx="6736466" cy="1747777"/>
          </a:xfrm>
        </p:spPr>
        <p:txBody>
          <a:bodyPr anchor="ctr">
            <a:normAutofit/>
          </a:bodyPr>
          <a:lstStyle>
            <a:lvl1pPr algn="ctr"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03766" y="4552963"/>
            <a:ext cx="6736467" cy="116493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284790"/>
            <a:ext cx="3886200" cy="489217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84790"/>
            <a:ext cx="3886200" cy="489217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4475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8387"/>
            <a:ext cx="3868340" cy="410127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4475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8387"/>
            <a:ext cx="3887391" cy="4101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492310" y="1238250"/>
            <a:ext cx="4159381" cy="4381500"/>
          </a:xfrm>
          <a:custGeom>
            <a:avLst/>
            <a:gdLst>
              <a:gd name="connsiteX0" fmla="*/ 0 w 4159381"/>
              <a:gd name="connsiteY0" fmla="*/ 2876550 h 4381500"/>
              <a:gd name="connsiteX1" fmla="*/ 4159381 w 4159381"/>
              <a:gd name="connsiteY1" fmla="*/ 2876550 h 4381500"/>
              <a:gd name="connsiteX2" fmla="*/ 4098280 w 4159381"/>
              <a:gd name="connsiteY2" fmla="*/ 3043489 h 4381500"/>
              <a:gd name="connsiteX3" fmla="*/ 2079690 w 4159381"/>
              <a:gd name="connsiteY3" fmla="*/ 4381500 h 4381500"/>
              <a:gd name="connsiteX4" fmla="*/ 61100 w 4159381"/>
              <a:gd name="connsiteY4" fmla="*/ 3043489 h 4381500"/>
              <a:gd name="connsiteX5" fmla="*/ 2079690 w 4159381"/>
              <a:gd name="connsiteY5" fmla="*/ 0 h 4381500"/>
              <a:gd name="connsiteX6" fmla="*/ 4098280 w 4159381"/>
              <a:gd name="connsiteY6" fmla="*/ 1338011 h 4381500"/>
              <a:gd name="connsiteX7" fmla="*/ 4159381 w 4159381"/>
              <a:gd name="connsiteY7" fmla="*/ 1504950 h 4381500"/>
              <a:gd name="connsiteX8" fmla="*/ 0 w 4159381"/>
              <a:gd name="connsiteY8" fmla="*/ 1504950 h 4381500"/>
              <a:gd name="connsiteX9" fmla="*/ 61100 w 4159381"/>
              <a:gd name="connsiteY9" fmla="*/ 1338011 h 4381500"/>
              <a:gd name="connsiteX10" fmla="*/ 2079690 w 4159381"/>
              <a:gd name="connsiteY10" fmla="*/ 0 h 438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59381" h="4381500">
                <a:moveTo>
                  <a:pt x="0" y="2876550"/>
                </a:moveTo>
                <a:lnTo>
                  <a:pt x="4159381" y="2876550"/>
                </a:lnTo>
                <a:lnTo>
                  <a:pt x="4098280" y="3043489"/>
                </a:lnTo>
                <a:cubicBezTo>
                  <a:pt x="3765706" y="3829782"/>
                  <a:pt x="2987129" y="4381500"/>
                  <a:pt x="2079690" y="4381500"/>
                </a:cubicBezTo>
                <a:cubicBezTo>
                  <a:pt x="1172252" y="4381500"/>
                  <a:pt x="393674" y="3829782"/>
                  <a:pt x="61100" y="3043489"/>
                </a:cubicBezTo>
                <a:close/>
                <a:moveTo>
                  <a:pt x="2079690" y="0"/>
                </a:moveTo>
                <a:cubicBezTo>
                  <a:pt x="2987129" y="0"/>
                  <a:pt x="3765706" y="551718"/>
                  <a:pt x="4098280" y="1338011"/>
                </a:cubicBezTo>
                <a:lnTo>
                  <a:pt x="4159381" y="1504950"/>
                </a:lnTo>
                <a:lnTo>
                  <a:pt x="0" y="1504950"/>
                </a:lnTo>
                <a:lnTo>
                  <a:pt x="61100" y="1338011"/>
                </a:lnTo>
                <a:cubicBezTo>
                  <a:pt x="393674" y="551718"/>
                  <a:pt x="1172252" y="0"/>
                  <a:pt x="207969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85812" y="2749550"/>
            <a:ext cx="7572375" cy="1358902"/>
          </a:xfrm>
          <a:prstGeom prst="rect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</p:spPr>
        <p:txBody>
          <a:bodyPr wrap="square" rtlCol="0">
            <a:normAutofit/>
          </a:bodyPr>
          <a:lstStyle/>
          <a:p>
            <a:pPr algn="ctr"/>
            <a:endParaRPr lang="zh-CN" altLang="en-US" sz="8000" b="1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85813" y="2749550"/>
            <a:ext cx="7572375" cy="1358902"/>
          </a:xfrm>
        </p:spPr>
        <p:txBody>
          <a:bodyPr wrap="square">
            <a:normAutofit/>
          </a:bodyPr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98872" y="365125"/>
            <a:ext cx="1216478" cy="5811838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62032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37801"/>
            <a:ext cx="7886700" cy="765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180618"/>
            <a:ext cx="7886700" cy="4996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844E3-14B5-464E-84CC-D857BA2E9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96D78-CE87-4E69-88A1-56F209930D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9875" indent="-269875" algn="just" defTabSz="685800" rtl="0" eaLnBrk="1" latinLnBrk="0" hangingPunct="1">
        <a:lnSpc>
          <a:spcPct val="130000"/>
        </a:lnSpc>
        <a:spcBef>
          <a:spcPts val="9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27050" indent="-257175" algn="just" defTabSz="685800" rtl="0" eaLnBrk="1" latinLnBrk="0" hangingPunct="1">
        <a:lnSpc>
          <a:spcPct val="120000"/>
        </a:lnSpc>
        <a:spcBef>
          <a:spcPts val="4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2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3.xml"/><Relationship Id="rId4" Type="http://schemas.openxmlformats.org/officeDocument/2006/relationships/image" Target="../media/image11.emf"/><Relationship Id="rId3" Type="http://schemas.openxmlformats.org/officeDocument/2006/relationships/package" Target="../embeddings/Document7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4.xml"/><Relationship Id="rId6" Type="http://schemas.openxmlformats.org/officeDocument/2006/relationships/image" Target="../media/image13.emf"/><Relationship Id="rId5" Type="http://schemas.openxmlformats.org/officeDocument/2006/relationships/package" Target="../embeddings/Document9.docx"/><Relationship Id="rId4" Type="http://schemas.openxmlformats.org/officeDocument/2006/relationships/image" Target="../media/image12.emf"/><Relationship Id="rId3" Type="http://schemas.openxmlformats.org/officeDocument/2006/relationships/package" Target="../embeddings/Document8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5.xml"/><Relationship Id="rId4" Type="http://schemas.openxmlformats.org/officeDocument/2006/relationships/image" Target="../media/image14.emf"/><Relationship Id="rId3" Type="http://schemas.openxmlformats.org/officeDocument/2006/relationships/package" Target="../embeddings/Document10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.xml"/><Relationship Id="rId4" Type="http://schemas.openxmlformats.org/officeDocument/2006/relationships/image" Target="../media/image15.emf"/><Relationship Id="rId3" Type="http://schemas.openxmlformats.org/officeDocument/2006/relationships/package" Target="../embeddings/Document11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8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.xml"/><Relationship Id="rId4" Type="http://schemas.openxmlformats.org/officeDocument/2006/relationships/image" Target="../media/image16.emf"/><Relationship Id="rId3" Type="http://schemas.openxmlformats.org/officeDocument/2006/relationships/package" Target="../embeddings/Document12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0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1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4.xml"/><Relationship Id="rId2" Type="http://schemas.openxmlformats.org/officeDocument/2006/relationships/image" Target="../media/image5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.xml"/><Relationship Id="rId4" Type="http://schemas.openxmlformats.org/officeDocument/2006/relationships/image" Target="../media/image17.emf"/><Relationship Id="rId3" Type="http://schemas.openxmlformats.org/officeDocument/2006/relationships/package" Target="../embeddings/Document13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5.xml"/><Relationship Id="rId2" Type="http://schemas.openxmlformats.org/officeDocument/2006/relationships/image" Target="../media/image6.emf"/><Relationship Id="rId1" Type="http://schemas.openxmlformats.org/officeDocument/2006/relationships/package" Target="../embeddings/Document2.docx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6.xml"/><Relationship Id="rId2" Type="http://schemas.openxmlformats.org/officeDocument/2006/relationships/image" Target="../media/image7.emf"/><Relationship Id="rId1" Type="http://schemas.openxmlformats.org/officeDocument/2006/relationships/package" Target="../embeddings/Document3.docx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7.xml"/><Relationship Id="rId4" Type="http://schemas.openxmlformats.org/officeDocument/2006/relationships/image" Target="../media/image8.emf"/><Relationship Id="rId3" Type="http://schemas.openxmlformats.org/officeDocument/2006/relationships/package" Target="../embeddings/Document4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8.xml"/><Relationship Id="rId4" Type="http://schemas.openxmlformats.org/officeDocument/2006/relationships/image" Target="../media/image9.emf"/><Relationship Id="rId3" Type="http://schemas.openxmlformats.org/officeDocument/2006/relationships/package" Target="../embeddings/Document5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9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0.xml"/><Relationship Id="rId4" Type="http://schemas.openxmlformats.org/officeDocument/2006/relationships/image" Target="../media/image10.emf"/><Relationship Id="rId3" Type="http://schemas.openxmlformats.org/officeDocument/2006/relationships/package" Target="../embeddings/Document6.docx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.xml"/><Relationship Id="rId2" Type="http://schemas.openxmlformats.org/officeDocument/2006/relationships/slide" Target="slide14.xml"/><Relationship Id="rId1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章末整合提升h.eps" descr="id:2147502643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3087698"/>
            <a:ext cx="8128000" cy="93660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依据周期表的结构可判断出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。根据元素周期律来解答其他问题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同周期元素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从左到右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原子序数依次增大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金属性依次减弱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非金属性依次增强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最高价氧化物对应水化物的碱性依次减弱、酸性依次增强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气态氢化物的稳定性依次增强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同主族元素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从上到下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原子序数依次增大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金属性依次增强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非金属性依次减弱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最高价氧化物对应水化物的碱性依次增强、酸性依次减弱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气态氢化物的稳定性依次减弱。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(3)HClO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KOH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(5)Na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钠与冷水剧烈反应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而镁与冷水几乎不反应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氯气可以与溴化钾溶液反应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置换出单质溴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224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迁移训练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52140017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下表为元素周期表的一部分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请参照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在表中的位置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用化学用语回答下列问题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的原子半径由大到小的顺序为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的最高价含氧酸的酸性由强到弱的顺序是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2349657"/>
          <a:ext cx="8128000" cy="1800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3843020" imgH="853440" progId="Word.Document.12">
                  <p:embed/>
                </p:oleObj>
              </mc:Choice>
              <mc:Fallback>
                <p:oleObj name="文档" r:id="rId3" imgW="3843020" imgH="853440" progId="Word.Document.12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349657"/>
                        <a:ext cx="8128000" cy="18006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2544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由表中元素形成的常见物质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可发生以下反应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溶液与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溶液反应的离子方程式为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1600" y="2420888"/>
          <a:ext cx="8940800" cy="962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3" imgW="3843020" imgH="415925" progId="Word.Document.12">
                  <p:embed/>
                </p:oleObj>
              </mc:Choice>
              <mc:Fallback>
                <p:oleObj name="文档" r:id="rId3" imgW="3843020" imgH="415925" progId="Word.Document.12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" y="2420888"/>
                        <a:ext cx="8940800" cy="962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3528" y="4110500"/>
          <a:ext cx="8128000" cy="593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5" imgW="3843020" imgH="281940" progId="Word.Document.12">
                  <p:embed/>
                </p:oleObj>
              </mc:Choice>
              <mc:Fallback>
                <p:oleObj name="文档" r:id="rId5" imgW="3843020" imgH="281940" progId="Word.Document.12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4110500"/>
                        <a:ext cx="8128000" cy="593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(1)Na&gt;Al&gt;O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(2)HNO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根据元素周期表的结构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易知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。根据元素周期律可得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原子半径由大到小的顺序为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Na&gt;Al&gt;O;(2)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最高价含氧酸的酸性由强到弱的顺序是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HNO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题的突破口在于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加热分解得到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的氧化物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是仅含非金属元素的盐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可推知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为铵盐。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23528" y="2353977"/>
          <a:ext cx="8128000" cy="1036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3843020" imgH="492125" progId="Word.Document.12">
                  <p:embed/>
                </p:oleObj>
              </mc:Choice>
              <mc:Fallback>
                <p:oleObj name="文档" r:id="rId3" imgW="3843020" imgH="492125" progId="Word.Document.12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2353977"/>
                        <a:ext cx="8128000" cy="1036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76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二、解答元素推断题的技巧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根据原子结构与元素在周期表中的位置关系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三角互推关系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1600" y="2771265"/>
          <a:ext cx="8940800" cy="281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3843020" imgH="1214755" progId="Word.Document.12">
                  <p:embed/>
                </p:oleObj>
              </mc:Choice>
              <mc:Fallback>
                <p:oleObj name="文档" r:id="rId3" imgW="3843020" imgH="1214755" progId="Word.Document.12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" y="2771265"/>
                        <a:ext cx="8940800" cy="281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元素化合价规律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最高正价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最外层电子数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非金属的最低负化合价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最外层电子数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最高正价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最低负价绝对值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最高正价与最低负价代数和可分别为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一般的非金属元素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氟元素除外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既有正价、又有负价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金属元素只有正价。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化合价与最外层电子数的奇、偶关系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原子最外层电子数为奇数的元素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其化合价通常为奇数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的化合价有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价。原子最外层电子数为偶数的元素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其化合价通常为偶数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的化合价有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0698"/>
            <a:ext cx="8128000" cy="52686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种短周期元素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且原子序数按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的顺序依次增大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同主族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可形成化合物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B,A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中阴、阳离子的电子数相同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且电子总数为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形成的分子溶于水显碱性。请回答下列问题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写出五种元素的名称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,E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元素形成的单质在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元素形成的单质中燃烧的化学方程式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元素形成的单质和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元素形成的化合物反应的化学方程式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在上述五种元素形成的单质或者化合物中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找出符合下列条件的物质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用化学式表示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氧化性最强的单质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只有还原性的单质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最稳定的氢化物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碱性最强的化合物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中阴、阳离子的电子数相同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且电子总数为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形成的分子溶于水显碱性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结合原子序数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E&lt;D,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同主族且为短周期元素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分别为钠、氧、硫、氮、氢。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钠　氧　硫　氮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NaOH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4286" y="3958578"/>
          <a:ext cx="8128000" cy="982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3843020" imgH="466090" progId="Word.Document.12">
                  <p:embed/>
                </p:oleObj>
              </mc:Choice>
              <mc:Fallback>
                <p:oleObj name="文档" r:id="rId3" imgW="3843020" imgH="466090" progId="Word.Document.12">
                  <p:embed/>
                  <p:pic>
                    <p:nvPicPr>
                      <p:cNvPr id="0" name="图片 122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286" y="3958578"/>
                        <a:ext cx="8128000" cy="982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7955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迁移训练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是原子序数依次增大的四种短周期主族元素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元素的原子最外层电子数是次外层电子数的两倍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元素的原子的电子层数相差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元素的最高正价与最低负价的绝对值相差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是地壳中含量最多的非金属元素。请完成下列问题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写出四种元素的符号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四种元素的原子半径由大到小的顺序为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用元素符号表示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在四种元素中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电子层数相同的有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用元素符号表示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它们属于第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最外层电子数最多的是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该元素属于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最外层电子数最少的是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该元素属于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四种元素相互化合形成的化合物中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单个分子内一共含有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个电子的物质为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其中呈碱性的气体为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由四种元素组成的酸式盐受热条件下发生反应的化学方程式为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469380"/>
          <a:ext cx="8128000" cy="4623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1" imgW="3839210" imgH="2179955" progId="Word.Document.12">
                  <p:embed/>
                </p:oleObj>
              </mc:Choice>
              <mc:Fallback>
                <p:oleObj name="文档" r:id="rId1" imgW="3839210" imgH="2179955" progId="Word.Document.12">
                  <p:embed/>
                  <p:pic>
                    <p:nvPicPr>
                      <p:cNvPr id="0" name="图片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69380"/>
                        <a:ext cx="8128000" cy="46239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876256" y="1502038"/>
            <a:ext cx="423535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3416" y="1988063"/>
            <a:ext cx="263358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0695" y="2551552"/>
            <a:ext cx="543153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5876" y="3076308"/>
            <a:ext cx="260750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0476" y="4055542"/>
            <a:ext cx="532450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5678" y="4055542"/>
            <a:ext cx="532450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1538" y="5096191"/>
            <a:ext cx="258395" cy="314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46511" y="908720"/>
            <a:ext cx="22252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原子结构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425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(2)C&gt;N&gt;O&gt;H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ⅥA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(4)CH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zh-CN" sz="2200" baseline="-250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aseline="-25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是地壳中含量最多的非金属元素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为氧元素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元素的原子最外层电子数是次外层电子数的两倍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为碳元素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元素的最高正价与最低负价的绝对值相差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为原子序数依次增大且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原子的电子层数相差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4286" y="3081308"/>
          <a:ext cx="8128000" cy="566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3843020" imgH="269875" progId="Word.Document.12">
                  <p:embed/>
                </p:oleObj>
              </mc:Choice>
              <mc:Fallback>
                <p:oleObj name="文档" r:id="rId3" imgW="3843020" imgH="269875" progId="Word.Document.12">
                  <p:embed/>
                  <p:pic>
                    <p:nvPicPr>
                      <p:cNvPr id="0" name="图片 133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286" y="3081308"/>
                        <a:ext cx="8128000" cy="566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2043196"/>
          <a:ext cx="8128000" cy="3113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1" imgW="3839210" imgH="1468120" progId="Word.Document.12">
                  <p:embed/>
                </p:oleObj>
              </mc:Choice>
              <mc:Fallback>
                <p:oleObj name="文档" r:id="rId1" imgW="3839210" imgH="1468120" progId="Word.Document.12">
                  <p:embed/>
                  <p:pic>
                    <p:nvPicPr>
                      <p:cNvPr id="0" name="图片 20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043196"/>
                        <a:ext cx="8128000" cy="3113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438870" y="3934706"/>
            <a:ext cx="648072" cy="195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8184" y="4186110"/>
            <a:ext cx="279109" cy="191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4186" y="3974319"/>
            <a:ext cx="831109" cy="205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3300" y="4491543"/>
            <a:ext cx="1272110" cy="231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24744"/>
            <a:ext cx="25074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元素周期律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1175" y="1698625"/>
          <a:ext cx="8121650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1" imgW="3843020" imgH="1771015" progId="Word.Document.12">
                  <p:embed/>
                </p:oleObj>
              </mc:Choice>
              <mc:Fallback>
                <p:oleObj name="文档" r:id="rId1" imgW="3843020" imgH="1771015" progId="Word.Document.12">
                  <p:embed/>
                  <p:pic>
                    <p:nvPicPr>
                      <p:cNvPr id="0" name="图片 30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175" y="1698625"/>
                        <a:ext cx="8121650" cy="374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305043" y="2359382"/>
            <a:ext cx="263357" cy="279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6176" y="2349345"/>
            <a:ext cx="648072" cy="282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980728"/>
            <a:ext cx="25074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元素周期表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05043" y="2665376"/>
            <a:ext cx="263357" cy="279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56176" y="2666097"/>
            <a:ext cx="648072" cy="282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5043" y="3019851"/>
            <a:ext cx="263357" cy="27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05043" y="3356135"/>
            <a:ext cx="263357" cy="27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05043" y="3681661"/>
            <a:ext cx="263357" cy="27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98357" y="4343588"/>
            <a:ext cx="93524" cy="27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07904" y="4343588"/>
            <a:ext cx="93524" cy="27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171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一、元素的原子结构、在周期表中的位置和元素性质之间的关系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位、构、性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关系示意图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-345440" y="2852686"/>
          <a:ext cx="9834880" cy="2016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3843020" imgH="789305" progId="Word.Document.12">
                  <p:embed/>
                </p:oleObj>
              </mc:Choice>
              <mc:Fallback>
                <p:oleObj name="文档" r:id="rId3" imgW="3843020" imgH="789305" progId="Word.Document.12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345440" y="2852686"/>
                        <a:ext cx="9834880" cy="2016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389874"/>
          <a:ext cx="8128000" cy="4332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3843020" imgH="2052955" progId="Word.Document.12">
                  <p:embed/>
                </p:oleObj>
              </mc:Choice>
              <mc:Fallback>
                <p:oleObj name="文档" r:id="rId3" imgW="3843020" imgH="2052955" progId="Word.Document.12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89874"/>
                        <a:ext cx="8128000" cy="4332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常见应用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比较同主族元素的金属性、非金属性、最高价氧化物对应水化物的酸碱性、氢化物的稳定性等。如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碱性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KOH&gt;NaOH,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气态氢化物的稳定性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&gt;SiH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比较同周期元素及其化合物的性质。如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酸性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HClO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HCl&gt;H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比较不同周期、不同主族元素的性质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解决这类问题要找出参照物。例如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KOH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的碱性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NaOH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根据碱性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&lt;NaOH&lt;KOH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推出碱性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&lt;KOH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推断一些未学过的元素及其化合物的某些性质。如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微溶、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可以推知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Be(OH)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更难溶。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已知下表是元素周期表的一部分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请依据所学知识按要求填空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写出下列元素的元素符号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975274"/>
          <a:ext cx="8128000" cy="3541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3899535" imgH="1703705" progId="Word.Document.12">
                  <p:embed/>
                </p:oleObj>
              </mc:Choice>
              <mc:Fallback>
                <p:oleObj name="文档" r:id="rId3" imgW="3899535" imgH="1703705" progId="Word.Document.12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75274"/>
                        <a:ext cx="8128000" cy="3541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395536" y="692696"/>
            <a:ext cx="842529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一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281199" y="692696"/>
            <a:ext cx="842529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二</a:t>
            </a:r>
            <a:endParaRPr lang="en-US" altLang="zh-CN" sz="140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在这些元素中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最活泼的金属元素是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最活泼的非金属元素是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最不活泼的元素是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均用元素符号表示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在这些元素的最高价氧化物对应水化物中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酸性最强的是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碱性最强的是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呈两性的氢氧化物是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均用化学式表示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形成的单质常用作半导体材料的元素是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用序号表示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的单质中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化学性质较活泼的是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填化学式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判断依据是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用语言叙述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的单质中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化学性质较为活泼的是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填化学式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判断依据是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用语言叙述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58"/>
</p:tagLst>
</file>

<file path=ppt/tags/tag10.xml><?xml version="1.0" encoding="utf-8"?>
<p:tagLst xmlns:p="http://schemas.openxmlformats.org/presentationml/2006/main">
  <p:tag name="KSO_WM_TEMPLATE_CATEGORY" val="custom"/>
  <p:tag name="KSO_WM_TEMPLATE_INDEX" val="258"/>
</p:tagLst>
</file>

<file path=ppt/tags/tag11.xml><?xml version="1.0" encoding="utf-8"?>
<p:tagLst xmlns:p="http://schemas.openxmlformats.org/presentationml/2006/main">
  <p:tag name="KSO_WM_TEMPLATE_CATEGORY" val="custom"/>
  <p:tag name="KSO_WM_TEMPLATE_INDEX" val="258"/>
</p:tagLst>
</file>

<file path=ppt/tags/tag12.xml><?xml version="1.0" encoding="utf-8"?>
<p:tagLst xmlns:p="http://schemas.openxmlformats.org/presentationml/2006/main">
  <p:tag name="KSO_WM_TEMPLATE_CATEGORY" val="custom"/>
  <p:tag name="KSO_WM_TEMPLATE_INDEX" val="258"/>
</p:tagLst>
</file>

<file path=ppt/tags/tag13.xml><?xml version="1.0" encoding="utf-8"?>
<p:tagLst xmlns:p="http://schemas.openxmlformats.org/presentationml/2006/main">
  <p:tag name="KSO_WM_TEMPLATE_CATEGORY" val="custom"/>
  <p:tag name="KSO_WM_TEMPLATE_INDEX" val="258"/>
</p:tagLst>
</file>

<file path=ppt/tags/tag14.xml><?xml version="1.0" encoding="utf-8"?>
<p:tagLst xmlns:p="http://schemas.openxmlformats.org/presentationml/2006/main">
  <p:tag name="KSO_WM_TEMPLATE_CATEGORY" val="custom"/>
  <p:tag name="KSO_WM_TEMPLATE_INDEX" val="258"/>
</p:tagLst>
</file>

<file path=ppt/tags/tag15.xml><?xml version="1.0" encoding="utf-8"?>
<p:tagLst xmlns:p="http://schemas.openxmlformats.org/presentationml/2006/main">
  <p:tag name="KSO_WM_TEMPLATE_CATEGORY" val="custom"/>
  <p:tag name="KSO_WM_TEMPLATE_INDEX" val="258"/>
</p:tagLst>
</file>

<file path=ppt/tags/tag16.xml><?xml version="1.0" encoding="utf-8"?>
<p:tagLst xmlns:p="http://schemas.openxmlformats.org/presentationml/2006/main">
  <p:tag name="KSO_WM_TEMPLATE_CATEGORY" val="custom"/>
  <p:tag name="KSO_WM_TEMPLATE_INDEX" val="258"/>
</p:tagLst>
</file>

<file path=ppt/tags/tag17.xml><?xml version="1.0" encoding="utf-8"?>
<p:tagLst xmlns:p="http://schemas.openxmlformats.org/presentationml/2006/main">
  <p:tag name="KSO_WM_TEMPLATE_CATEGORY" val="custom"/>
  <p:tag name="KSO_WM_TEMPLATE_INDEX" val="258"/>
</p:tagLst>
</file>

<file path=ppt/tags/tag18.xml><?xml version="1.0" encoding="utf-8"?>
<p:tagLst xmlns:p="http://schemas.openxmlformats.org/presentationml/2006/main">
  <p:tag name="KSO_WM_TEMPLATE_CATEGORY" val="custom"/>
  <p:tag name="KSO_WM_TEMPLATE_INDEX" val="258"/>
</p:tagLst>
</file>

<file path=ppt/tags/tag19.xml><?xml version="1.0" encoding="utf-8"?>
<p:tagLst xmlns:p="http://schemas.openxmlformats.org/presentationml/2006/main">
  <p:tag name="KSO_WM_TEMPLATE_CATEGORY" val="custom"/>
  <p:tag name="KSO_WM_TEMPLATE_INDEX" val="25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58"/>
</p:tagLst>
</file>

<file path=ppt/tags/tag20.xml><?xml version="1.0" encoding="utf-8"?>
<p:tagLst xmlns:p="http://schemas.openxmlformats.org/presentationml/2006/main">
  <p:tag name="KSO_WM_TEMPLATE_CATEGORY" val="custom"/>
  <p:tag name="KSO_WM_TEMPLATE_INDEX" val="258"/>
</p:tagLst>
</file>

<file path=ppt/tags/tag21.xml><?xml version="1.0" encoding="utf-8"?>
<p:tagLst xmlns:p="http://schemas.openxmlformats.org/presentationml/2006/main">
  <p:tag name="KSO_WM_TEMPLATE_CATEGORY" val="custom"/>
  <p:tag name="KSO_WM_TEMPLATE_INDEX" val="258"/>
</p:tagLst>
</file>

<file path=ppt/tags/tag22.xml><?xml version="1.0" encoding="utf-8"?>
<p:tagLst xmlns:p="http://schemas.openxmlformats.org/presentationml/2006/main">
  <p:tag name="KSO_WM_TEMPLATE_CATEGORY" val="custom"/>
  <p:tag name="KSO_WM_TEMPLATE_INDEX" val="258"/>
</p:tagLst>
</file>

<file path=ppt/tags/tag3.xml><?xml version="1.0" encoding="utf-8"?>
<p:tagLst xmlns:p="http://schemas.openxmlformats.org/presentationml/2006/main">
  <p:tag name="KSO_WM_TEMPLATE_CATEGORY" val="custom"/>
  <p:tag name="KSO_WM_TEMPLATE_INDEX" val="258"/>
</p:tagLst>
</file>

<file path=ppt/tags/tag4.xml><?xml version="1.0" encoding="utf-8"?>
<p:tagLst xmlns:p="http://schemas.openxmlformats.org/presentationml/2006/main">
  <p:tag name="KSO_WM_TEMPLATE_CATEGORY" val="custom"/>
  <p:tag name="KSO_WM_TEMPLATE_INDEX" val="258"/>
</p:tagLst>
</file>

<file path=ppt/tags/tag5.xml><?xml version="1.0" encoding="utf-8"?>
<p:tagLst xmlns:p="http://schemas.openxmlformats.org/presentationml/2006/main">
  <p:tag name="KSO_WM_TEMPLATE_CATEGORY" val="custom"/>
  <p:tag name="KSO_WM_TEMPLATE_INDEX" val="258"/>
</p:tagLst>
</file>

<file path=ppt/tags/tag6.xml><?xml version="1.0" encoding="utf-8"?>
<p:tagLst xmlns:p="http://schemas.openxmlformats.org/presentationml/2006/main">
  <p:tag name="KSO_WM_TEMPLATE_CATEGORY" val="custom"/>
  <p:tag name="KSO_WM_TEMPLATE_INDEX" val="258"/>
</p:tagLst>
</file>

<file path=ppt/tags/tag7.xml><?xml version="1.0" encoding="utf-8"?>
<p:tagLst xmlns:p="http://schemas.openxmlformats.org/presentationml/2006/main">
  <p:tag name="KSO_WM_TEMPLATE_CATEGORY" val="custom"/>
  <p:tag name="KSO_WM_TEMPLATE_INDEX" val="258"/>
</p:tagLst>
</file>

<file path=ppt/tags/tag8.xml><?xml version="1.0" encoding="utf-8"?>
<p:tagLst xmlns:p="http://schemas.openxmlformats.org/presentationml/2006/main">
  <p:tag name="KSO_WM_TEMPLATE_CATEGORY" val="custom"/>
  <p:tag name="KSO_WM_TEMPLATE_INDEX" val="258"/>
</p:tagLst>
</file>

<file path=ppt/tags/tag9.xml><?xml version="1.0" encoding="utf-8"?>
<p:tagLst xmlns:p="http://schemas.openxmlformats.org/presentationml/2006/main">
  <p:tag name="KSO_WM_TEMPLATE_CATEGORY" val="custom"/>
  <p:tag name="KSO_WM_TEMPLATE_INDEX" val="258"/>
</p:tagLst>
</file>

<file path=ppt/theme/theme1.xml><?xml version="1.0" encoding="utf-8"?>
<a:theme xmlns:a="http://schemas.openxmlformats.org/drawingml/2006/main" name="3_Office 主题">
  <a:themeElements>
    <a:clrScheme name="自定义 63">
      <a:dk1>
        <a:srgbClr val="FFFFFF"/>
      </a:dk1>
      <a:lt1>
        <a:srgbClr val="3F3F3F"/>
      </a:lt1>
      <a:dk2>
        <a:srgbClr val="FFFFFF"/>
      </a:dk2>
      <a:lt2>
        <a:srgbClr val="3F3F3F"/>
      </a:lt2>
      <a:accent1>
        <a:srgbClr val="FFC000"/>
      </a:accent1>
      <a:accent2>
        <a:srgbClr val="FC688C"/>
      </a:accent2>
      <a:accent3>
        <a:srgbClr val="EC8DC7"/>
      </a:accent3>
      <a:accent4>
        <a:srgbClr val="AEA3D9"/>
      </a:accent4>
      <a:accent5>
        <a:srgbClr val="D0B781"/>
      </a:accent5>
      <a:accent6>
        <a:srgbClr val="C00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0</TotalTime>
  <Words>2786</Words>
  <Application>WPS 演示</Application>
  <PresentationFormat>全屏显示(4:3)</PresentationFormat>
  <Paragraphs>159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Arial</vt:lpstr>
      <vt:lpstr>宋体</vt:lpstr>
      <vt:lpstr>Wingdings</vt:lpstr>
      <vt:lpstr>黑体</vt:lpstr>
      <vt:lpstr>Times New Roman</vt:lpstr>
      <vt:lpstr>NEU-BZ-S92</vt:lpstr>
      <vt:lpstr>方正书宋_GBK</vt:lpstr>
      <vt:lpstr>方正书宋_GBK</vt:lpstr>
      <vt:lpstr>楷体</vt:lpstr>
      <vt:lpstr>微软雅黑</vt:lpstr>
      <vt:lpstr>Arial Unicode MS</vt:lpstr>
      <vt:lpstr>Calibri</vt:lpstr>
      <vt:lpstr>MingLiU</vt:lpstr>
      <vt:lpstr>3_Office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化学备课大师【全免费】</dc:title>
  <dc:subject>化学备课大师【全免费】</dc:subject>
  <dc:creator>化学备课大师【全免费】</dc:creator>
  <cp:keywords>化学备课大师【全免费】</cp:keywords>
  <dc:description>化学备课大师【全免费】</dc:description>
  <cp:revision>化学备课大师【全免费】</cp:revision>
  <dcterms:created xsi:type="dcterms:W3CDTF">2014-07-22T07:42:00Z</dcterms:created>
  <dcterms:modified xsi:type="dcterms:W3CDTF">2018-07-26T08:57:06Z</dcterms:modified>
  <cp:category>化学备课大师【全免费】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  <property fmtid="{64440492-4C8B-11D1-8B70-080036B11A03}" pid="4">
    <vt:lpwstr>化学备课大师【全免费】</vt:lpwstr>
  </property>
</Properties>
</file>