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70"/>
  </p:sldMasterIdLst>
  <p:notesMasterIdLst>
    <p:notesMasterId r:id="rId140"/>
  </p:notesMasterIdLst>
  <p:sldIdLst>
    <p:sldId id="396" r:id="rId71"/>
    <p:sldId id="259" r:id="rId72"/>
    <p:sldId id="261" r:id="rId73"/>
    <p:sldId id="264" r:id="rId74"/>
    <p:sldId id="267" r:id="rId75"/>
    <p:sldId id="268" r:id="rId76"/>
    <p:sldId id="269" r:id="rId77"/>
    <p:sldId id="270" r:id="rId78"/>
    <p:sldId id="271" r:id="rId79"/>
    <p:sldId id="272" r:id="rId80"/>
    <p:sldId id="277" r:id="rId81"/>
    <p:sldId id="280" r:id="rId82"/>
    <p:sldId id="283" r:id="rId83"/>
    <p:sldId id="286" r:id="rId84"/>
    <p:sldId id="289" r:id="rId85"/>
    <p:sldId id="292" r:id="rId86"/>
    <p:sldId id="294" r:id="rId87"/>
    <p:sldId id="295" r:id="rId88"/>
    <p:sldId id="297" r:id="rId89"/>
    <p:sldId id="299" r:id="rId90"/>
    <p:sldId id="300" r:id="rId91"/>
    <p:sldId id="302" r:id="rId92"/>
    <p:sldId id="303" r:id="rId93"/>
    <p:sldId id="306" r:id="rId94"/>
    <p:sldId id="307" r:id="rId95"/>
    <p:sldId id="309" r:id="rId96"/>
    <p:sldId id="311" r:id="rId97"/>
    <p:sldId id="316" r:id="rId98"/>
    <p:sldId id="318" r:id="rId99"/>
    <p:sldId id="320" r:id="rId100"/>
    <p:sldId id="324" r:id="rId101"/>
    <p:sldId id="326" r:id="rId102"/>
    <p:sldId id="327" r:id="rId103"/>
    <p:sldId id="329" r:id="rId104"/>
    <p:sldId id="330" r:id="rId105"/>
    <p:sldId id="331" r:id="rId106"/>
    <p:sldId id="333" r:id="rId107"/>
    <p:sldId id="334" r:id="rId108"/>
    <p:sldId id="338" r:id="rId109"/>
    <p:sldId id="339" r:id="rId110"/>
    <p:sldId id="340" r:id="rId111"/>
    <p:sldId id="342" r:id="rId112"/>
    <p:sldId id="344" r:id="rId113"/>
    <p:sldId id="346" r:id="rId114"/>
    <p:sldId id="347" r:id="rId115"/>
    <p:sldId id="350" r:id="rId116"/>
    <p:sldId id="352" r:id="rId117"/>
    <p:sldId id="354" r:id="rId118"/>
    <p:sldId id="355" r:id="rId119"/>
    <p:sldId id="357" r:id="rId120"/>
    <p:sldId id="359" r:id="rId121"/>
    <p:sldId id="364" r:id="rId122"/>
    <p:sldId id="366" r:id="rId123"/>
    <p:sldId id="369" r:id="rId124"/>
    <p:sldId id="371" r:id="rId125"/>
    <p:sldId id="372" r:id="rId126"/>
    <p:sldId id="374" r:id="rId127"/>
    <p:sldId id="376" r:id="rId128"/>
    <p:sldId id="377" r:id="rId129"/>
    <p:sldId id="379" r:id="rId130"/>
    <p:sldId id="380" r:id="rId131"/>
    <p:sldId id="381" r:id="rId132"/>
    <p:sldId id="383" r:id="rId133"/>
    <p:sldId id="387" r:id="rId134"/>
    <p:sldId id="389" r:id="rId135"/>
    <p:sldId id="390" r:id="rId136"/>
    <p:sldId id="391" r:id="rId137"/>
    <p:sldId id="393" r:id="rId138"/>
    <p:sldId id="394" r:id="rId13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893" autoAdjust="0"/>
  </p:normalViewPr>
  <p:slideViewPr>
    <p:cSldViewPr>
      <p:cViewPr varScale="1">
        <p:scale>
          <a:sx n="68" d="100"/>
          <a:sy n="68" d="100"/>
        </p:scale>
        <p:origin x="1446" y="102"/>
      </p:cViewPr>
      <p:guideLst>
        <p:guide orient="horz"/>
        <p:guide pos="575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7.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4.xml"/><Relationship Id="rId89" Type="http://schemas.openxmlformats.org/officeDocument/2006/relationships/slide" Target="slides/slide19.xml"/><Relationship Id="rId112" Type="http://schemas.openxmlformats.org/officeDocument/2006/relationships/slide" Target="slides/slide42.xml"/><Relationship Id="rId133" Type="http://schemas.openxmlformats.org/officeDocument/2006/relationships/slide" Target="slides/slide63.xml"/><Relationship Id="rId138" Type="http://schemas.openxmlformats.org/officeDocument/2006/relationships/slide" Target="slides/slide68.xml"/><Relationship Id="rId16" Type="http://schemas.openxmlformats.org/officeDocument/2006/relationships/customXml" Target="../customXml/item16.xml"/><Relationship Id="rId107" Type="http://schemas.openxmlformats.org/officeDocument/2006/relationships/slide" Target="slides/slide37.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4.xml"/><Relationship Id="rId79" Type="http://schemas.openxmlformats.org/officeDocument/2006/relationships/slide" Target="slides/slide9.xml"/><Relationship Id="rId102" Type="http://schemas.openxmlformats.org/officeDocument/2006/relationships/slide" Target="slides/slide32.xml"/><Relationship Id="rId123" Type="http://schemas.openxmlformats.org/officeDocument/2006/relationships/slide" Target="slides/slide53.xml"/><Relationship Id="rId128" Type="http://schemas.openxmlformats.org/officeDocument/2006/relationships/slide" Target="slides/slide58.xml"/><Relationship Id="rId144" Type="http://schemas.openxmlformats.org/officeDocument/2006/relationships/tableStyles" Target="tableStyles.xml"/><Relationship Id="rId5" Type="http://schemas.openxmlformats.org/officeDocument/2006/relationships/customXml" Target="../customXml/item5.xml"/><Relationship Id="rId90" Type="http://schemas.openxmlformats.org/officeDocument/2006/relationships/slide" Target="slides/slide20.xml"/><Relationship Id="rId95" Type="http://schemas.openxmlformats.org/officeDocument/2006/relationships/slide" Target="slides/slide25.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43.xml"/><Relationship Id="rId118" Type="http://schemas.openxmlformats.org/officeDocument/2006/relationships/slide" Target="slides/slide48.xml"/><Relationship Id="rId134" Type="http://schemas.openxmlformats.org/officeDocument/2006/relationships/slide" Target="slides/slide64.xml"/><Relationship Id="rId139" Type="http://schemas.openxmlformats.org/officeDocument/2006/relationships/slide" Target="slides/slide69.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2.xml"/><Relationship Id="rId80" Type="http://schemas.openxmlformats.org/officeDocument/2006/relationships/slide" Target="slides/slide10.xml"/><Relationship Id="rId85" Type="http://schemas.openxmlformats.org/officeDocument/2006/relationships/slide" Target="slides/slide15.xml"/><Relationship Id="rId93" Type="http://schemas.openxmlformats.org/officeDocument/2006/relationships/slide" Target="slides/slide23.xml"/><Relationship Id="rId98" Type="http://schemas.openxmlformats.org/officeDocument/2006/relationships/slide" Target="slides/slide28.xml"/><Relationship Id="rId121" Type="http://schemas.openxmlformats.org/officeDocument/2006/relationships/slide" Target="slides/slide51.xml"/><Relationship Id="rId14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3.xml"/><Relationship Id="rId108" Type="http://schemas.openxmlformats.org/officeDocument/2006/relationships/slide" Target="slides/slide38.xml"/><Relationship Id="rId116" Type="http://schemas.openxmlformats.org/officeDocument/2006/relationships/slide" Target="slides/slide46.xml"/><Relationship Id="rId124" Type="http://schemas.openxmlformats.org/officeDocument/2006/relationships/slide" Target="slides/slide54.xml"/><Relationship Id="rId129" Type="http://schemas.openxmlformats.org/officeDocument/2006/relationships/slide" Target="slides/slide59.xml"/><Relationship Id="rId137" Type="http://schemas.openxmlformats.org/officeDocument/2006/relationships/slide" Target="slides/slide67.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Master" Target="slideMasters/slideMaster1.xml"/><Relationship Id="rId75" Type="http://schemas.openxmlformats.org/officeDocument/2006/relationships/slide" Target="slides/slide5.xml"/><Relationship Id="rId83" Type="http://schemas.openxmlformats.org/officeDocument/2006/relationships/slide" Target="slides/slide13.xml"/><Relationship Id="rId88" Type="http://schemas.openxmlformats.org/officeDocument/2006/relationships/slide" Target="slides/slide18.xml"/><Relationship Id="rId91" Type="http://schemas.openxmlformats.org/officeDocument/2006/relationships/slide" Target="slides/slide21.xml"/><Relationship Id="rId96" Type="http://schemas.openxmlformats.org/officeDocument/2006/relationships/slide" Target="slides/slide26.xml"/><Relationship Id="rId111" Type="http://schemas.openxmlformats.org/officeDocument/2006/relationships/slide" Target="slides/slide41.xml"/><Relationship Id="rId132" Type="http://schemas.openxmlformats.org/officeDocument/2006/relationships/slide" Target="slides/slide62.xml"/><Relationship Id="rId14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6.xml"/><Relationship Id="rId114" Type="http://schemas.openxmlformats.org/officeDocument/2006/relationships/slide" Target="slides/slide44.xml"/><Relationship Id="rId119" Type="http://schemas.openxmlformats.org/officeDocument/2006/relationships/slide" Target="slides/slide49.xml"/><Relationship Id="rId127" Type="http://schemas.openxmlformats.org/officeDocument/2006/relationships/slide" Target="slides/slide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3.xml"/><Relationship Id="rId78" Type="http://schemas.openxmlformats.org/officeDocument/2006/relationships/slide" Target="slides/slide8.xml"/><Relationship Id="rId81" Type="http://schemas.openxmlformats.org/officeDocument/2006/relationships/slide" Target="slides/slide11.xml"/><Relationship Id="rId86" Type="http://schemas.openxmlformats.org/officeDocument/2006/relationships/slide" Target="slides/slide16.xml"/><Relationship Id="rId94" Type="http://schemas.openxmlformats.org/officeDocument/2006/relationships/slide" Target="slides/slide24.xml"/><Relationship Id="rId99" Type="http://schemas.openxmlformats.org/officeDocument/2006/relationships/slide" Target="slides/slide29.xml"/><Relationship Id="rId101" Type="http://schemas.openxmlformats.org/officeDocument/2006/relationships/slide" Target="slides/slide31.xml"/><Relationship Id="rId122" Type="http://schemas.openxmlformats.org/officeDocument/2006/relationships/slide" Target="slides/slide52.xml"/><Relationship Id="rId130" Type="http://schemas.openxmlformats.org/officeDocument/2006/relationships/slide" Target="slides/slide60.xml"/><Relationship Id="rId135" Type="http://schemas.openxmlformats.org/officeDocument/2006/relationships/slide" Target="slides/slide65.xml"/><Relationship Id="rId143"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6.xml"/><Relationship Id="rId97" Type="http://schemas.openxmlformats.org/officeDocument/2006/relationships/slide" Target="slides/slide27.xml"/><Relationship Id="rId104" Type="http://schemas.openxmlformats.org/officeDocument/2006/relationships/slide" Target="slides/slide34.xml"/><Relationship Id="rId120" Type="http://schemas.openxmlformats.org/officeDocument/2006/relationships/slide" Target="slides/slide50.xml"/><Relationship Id="rId125" Type="http://schemas.openxmlformats.org/officeDocument/2006/relationships/slide" Target="slides/slide55.xml"/><Relationship Id="rId141" Type="http://schemas.openxmlformats.org/officeDocument/2006/relationships/presProps" Target="presProps.xml"/><Relationship Id="rId7" Type="http://schemas.openxmlformats.org/officeDocument/2006/relationships/customXml" Target="../customXml/item7.xml"/><Relationship Id="rId71" Type="http://schemas.openxmlformats.org/officeDocument/2006/relationships/slide" Target="slides/slide1.xml"/><Relationship Id="rId92" Type="http://schemas.openxmlformats.org/officeDocument/2006/relationships/slide" Target="slides/slide2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7.xml"/><Relationship Id="rId110" Type="http://schemas.openxmlformats.org/officeDocument/2006/relationships/slide" Target="slides/slide40.xml"/><Relationship Id="rId115" Type="http://schemas.openxmlformats.org/officeDocument/2006/relationships/slide" Target="slides/slide45.xml"/><Relationship Id="rId131" Type="http://schemas.openxmlformats.org/officeDocument/2006/relationships/slide" Target="slides/slide61.xml"/><Relationship Id="rId136" Type="http://schemas.openxmlformats.org/officeDocument/2006/relationships/slide" Target="slides/slide66.xml"/><Relationship Id="rId61" Type="http://schemas.openxmlformats.org/officeDocument/2006/relationships/customXml" Target="../customXml/item61.xml"/><Relationship Id="rId82" Type="http://schemas.openxmlformats.org/officeDocument/2006/relationships/slide" Target="slides/slide1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7.xml"/><Relationship Id="rId100" Type="http://schemas.openxmlformats.org/officeDocument/2006/relationships/slide" Target="slides/slide30.xml"/><Relationship Id="rId105" Type="http://schemas.openxmlformats.org/officeDocument/2006/relationships/slide" Target="slides/slide35.xml"/><Relationship Id="rId126"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5" Type="http://schemas.openxmlformats.org/officeDocument/2006/relationships/image" Target="../media/image59.wmf"/><Relationship Id="rId4" Type="http://schemas.openxmlformats.org/officeDocument/2006/relationships/image" Target="../media/image58.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 Id="rId5" Type="http://schemas.openxmlformats.org/officeDocument/2006/relationships/image" Target="../media/image64.wmf"/><Relationship Id="rId4" Type="http://schemas.openxmlformats.org/officeDocument/2006/relationships/image" Target="../media/image63.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 Id="rId4" Type="http://schemas.openxmlformats.org/officeDocument/2006/relationships/image" Target="../media/image7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4.wmf"/><Relationship Id="rId7" Type="http://schemas.openxmlformats.org/officeDocument/2006/relationships/image" Target="../media/image78.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image" Target="../media/image8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image" Target="../media/image95.wmf"/><Relationship Id="rId1" Type="http://schemas.openxmlformats.org/officeDocument/2006/relationships/image" Target="../media/image94.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00.wmf"/><Relationship Id="rId1" Type="http://schemas.openxmlformats.org/officeDocument/2006/relationships/image" Target="../media/image99.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0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09.wmf"/><Relationship Id="rId1" Type="http://schemas.openxmlformats.org/officeDocument/2006/relationships/image" Target="../media/image108.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17.wmf"/><Relationship Id="rId13" Type="http://schemas.openxmlformats.org/officeDocument/2006/relationships/image" Target="../media/image122.wmf"/><Relationship Id="rId18" Type="http://schemas.openxmlformats.org/officeDocument/2006/relationships/image" Target="../media/image127.wmf"/><Relationship Id="rId3" Type="http://schemas.openxmlformats.org/officeDocument/2006/relationships/image" Target="../media/image112.wmf"/><Relationship Id="rId7" Type="http://schemas.openxmlformats.org/officeDocument/2006/relationships/image" Target="../media/image116.wmf"/><Relationship Id="rId12" Type="http://schemas.openxmlformats.org/officeDocument/2006/relationships/image" Target="../media/image121.wmf"/><Relationship Id="rId17" Type="http://schemas.openxmlformats.org/officeDocument/2006/relationships/image" Target="../media/image126.wmf"/><Relationship Id="rId2" Type="http://schemas.openxmlformats.org/officeDocument/2006/relationships/image" Target="../media/image111.wmf"/><Relationship Id="rId16" Type="http://schemas.openxmlformats.org/officeDocument/2006/relationships/image" Target="../media/image125.wmf"/><Relationship Id="rId1" Type="http://schemas.openxmlformats.org/officeDocument/2006/relationships/image" Target="../media/image110.wmf"/><Relationship Id="rId6" Type="http://schemas.openxmlformats.org/officeDocument/2006/relationships/image" Target="../media/image115.wmf"/><Relationship Id="rId11" Type="http://schemas.openxmlformats.org/officeDocument/2006/relationships/image" Target="../media/image120.wmf"/><Relationship Id="rId5" Type="http://schemas.openxmlformats.org/officeDocument/2006/relationships/image" Target="../media/image114.wmf"/><Relationship Id="rId15" Type="http://schemas.openxmlformats.org/officeDocument/2006/relationships/image" Target="../media/image124.wmf"/><Relationship Id="rId10" Type="http://schemas.openxmlformats.org/officeDocument/2006/relationships/image" Target="../media/image119.wmf"/><Relationship Id="rId19" Type="http://schemas.openxmlformats.org/officeDocument/2006/relationships/image" Target="../media/image128.wmf"/><Relationship Id="rId4" Type="http://schemas.openxmlformats.org/officeDocument/2006/relationships/image" Target="../media/image113.wmf"/><Relationship Id="rId9" Type="http://schemas.openxmlformats.org/officeDocument/2006/relationships/image" Target="../media/image118.wmf"/><Relationship Id="rId14" Type="http://schemas.openxmlformats.org/officeDocument/2006/relationships/image" Target="../media/image123.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3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35.wmf"/><Relationship Id="rId2" Type="http://schemas.openxmlformats.org/officeDocument/2006/relationships/image" Target="../media/image134.wmf"/><Relationship Id="rId1" Type="http://schemas.openxmlformats.org/officeDocument/2006/relationships/image" Target="../media/image133.wmf"/><Relationship Id="rId4" Type="http://schemas.openxmlformats.org/officeDocument/2006/relationships/image" Target="../media/image136.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37.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 Id="rId6" Type="http://schemas.openxmlformats.org/officeDocument/2006/relationships/image" Target="../media/image145.wmf"/><Relationship Id="rId5" Type="http://schemas.openxmlformats.org/officeDocument/2006/relationships/image" Target="../media/image144.wmf"/><Relationship Id="rId4" Type="http://schemas.openxmlformats.org/officeDocument/2006/relationships/image" Target="../media/image143.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49.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52.wmf"/><Relationship Id="rId1" Type="http://schemas.openxmlformats.org/officeDocument/2006/relationships/image" Target="../media/image15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image" Target="../media/image24.wmf"/><Relationship Id="rId7" Type="http://schemas.openxmlformats.org/officeDocument/2006/relationships/image" Target="../media/image28.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7.wmf"/><Relationship Id="rId11" Type="http://schemas.openxmlformats.org/officeDocument/2006/relationships/image" Target="../media/image32.wmf"/><Relationship Id="rId5" Type="http://schemas.openxmlformats.org/officeDocument/2006/relationships/image" Target="../media/image26.wmf"/><Relationship Id="rId10" Type="http://schemas.openxmlformats.org/officeDocument/2006/relationships/image" Target="../media/image31.wmf"/><Relationship Id="rId4" Type="http://schemas.openxmlformats.org/officeDocument/2006/relationships/image" Target="../media/image25.wmf"/><Relationship Id="rId9"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2019/8/6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2020版53Bppt模板-03"/>
          <p:cNvPicPr>
            <a:picLocks noChangeAspect="1"/>
          </p:cNvPicPr>
          <p:nvPr/>
        </p:nvPicPr>
        <p:blipFill>
          <a:blip r:embed="rId2"/>
          <a:stretch>
            <a:fillRect/>
          </a:stretch>
        </p:blipFill>
        <p:spPr>
          <a:xfrm>
            <a:off x="-131445" y="-22802"/>
            <a:ext cx="9414510" cy="688740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2019/8/6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38.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print"/>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93659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9.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44.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slideLayout" Target="../slideLayouts/slideLayout4.xml"/><Relationship Id="rId7" Type="http://schemas.openxmlformats.org/officeDocument/2006/relationships/image" Target="../media/image21.jpeg"/><Relationship Id="rId2" Type="http://schemas.openxmlformats.org/officeDocument/2006/relationships/customXml" Target="../../customXml/item69.xml"/><Relationship Id="rId1" Type="http://schemas.openxmlformats.org/officeDocument/2006/relationships/vmlDrawing" Target="../drawings/vmlDrawing4.v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notesSlide" Target="../notesSlides/notesSlide13.xml"/><Relationship Id="rId9" Type="http://schemas.openxmlformats.org/officeDocument/2006/relationships/image" Target="../media/image18.wmf"/></Relationships>
</file>

<file path=ppt/slides/_rels/slide15.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oleObject" Target="../embeddings/oleObject12.bin"/><Relationship Id="rId18" Type="http://schemas.openxmlformats.org/officeDocument/2006/relationships/image" Target="../media/image26.wmf"/><Relationship Id="rId26" Type="http://schemas.openxmlformats.org/officeDocument/2006/relationships/oleObject" Target="../embeddings/oleObject17.bin"/><Relationship Id="rId3" Type="http://schemas.openxmlformats.org/officeDocument/2006/relationships/slideLayout" Target="../slideLayouts/slideLayout4.xml"/><Relationship Id="rId21" Type="http://schemas.openxmlformats.org/officeDocument/2006/relationships/image" Target="../media/image37.jpeg"/><Relationship Id="rId7" Type="http://schemas.openxmlformats.org/officeDocument/2006/relationships/image" Target="../media/image34.jpeg"/><Relationship Id="rId12" Type="http://schemas.openxmlformats.org/officeDocument/2006/relationships/image" Target="../media/image23.wmf"/><Relationship Id="rId17" Type="http://schemas.openxmlformats.org/officeDocument/2006/relationships/oleObject" Target="../embeddings/oleObject14.bin"/><Relationship Id="rId25" Type="http://schemas.openxmlformats.org/officeDocument/2006/relationships/image" Target="../media/image28.wmf"/><Relationship Id="rId33" Type="http://schemas.openxmlformats.org/officeDocument/2006/relationships/image" Target="../media/image32.wmf"/><Relationship Id="rId2" Type="http://schemas.openxmlformats.org/officeDocument/2006/relationships/customXml" Target="../../customXml/item65.xml"/><Relationship Id="rId16" Type="http://schemas.openxmlformats.org/officeDocument/2006/relationships/image" Target="../media/image25.wmf"/><Relationship Id="rId20" Type="http://schemas.openxmlformats.org/officeDocument/2006/relationships/image" Target="../media/image36.jpeg"/><Relationship Id="rId29" Type="http://schemas.openxmlformats.org/officeDocument/2006/relationships/image" Target="../media/image30.wmf"/><Relationship Id="rId1" Type="http://schemas.openxmlformats.org/officeDocument/2006/relationships/vmlDrawing" Target="../drawings/vmlDrawing5.vml"/><Relationship Id="rId6" Type="http://schemas.openxmlformats.org/officeDocument/2006/relationships/image" Target="../media/image33.jpeg"/><Relationship Id="rId11" Type="http://schemas.openxmlformats.org/officeDocument/2006/relationships/oleObject" Target="../embeddings/oleObject11.bin"/><Relationship Id="rId24" Type="http://schemas.openxmlformats.org/officeDocument/2006/relationships/oleObject" Target="../embeddings/oleObject16.bin"/><Relationship Id="rId32" Type="http://schemas.openxmlformats.org/officeDocument/2006/relationships/oleObject" Target="../embeddings/oleObject20.bin"/><Relationship Id="rId5" Type="http://schemas.openxmlformats.org/officeDocument/2006/relationships/image" Target="../media/image11.jpeg"/><Relationship Id="rId15" Type="http://schemas.openxmlformats.org/officeDocument/2006/relationships/oleObject" Target="../embeddings/oleObject13.bin"/><Relationship Id="rId23" Type="http://schemas.openxmlformats.org/officeDocument/2006/relationships/image" Target="../media/image27.wmf"/><Relationship Id="rId28" Type="http://schemas.openxmlformats.org/officeDocument/2006/relationships/oleObject" Target="../embeddings/oleObject18.bin"/><Relationship Id="rId10" Type="http://schemas.openxmlformats.org/officeDocument/2006/relationships/image" Target="../media/image22.wmf"/><Relationship Id="rId19" Type="http://schemas.openxmlformats.org/officeDocument/2006/relationships/image" Target="../media/image10.jpeg"/><Relationship Id="rId31" Type="http://schemas.openxmlformats.org/officeDocument/2006/relationships/image" Target="../media/image31.wmf"/><Relationship Id="rId4" Type="http://schemas.openxmlformats.org/officeDocument/2006/relationships/notesSlide" Target="../notesSlides/notesSlide14.xml"/><Relationship Id="rId9" Type="http://schemas.openxmlformats.org/officeDocument/2006/relationships/oleObject" Target="../embeddings/oleObject10.bin"/><Relationship Id="rId14" Type="http://schemas.openxmlformats.org/officeDocument/2006/relationships/image" Target="../media/image24.wmf"/><Relationship Id="rId22" Type="http://schemas.openxmlformats.org/officeDocument/2006/relationships/oleObject" Target="../embeddings/oleObject15.bin"/><Relationship Id="rId27" Type="http://schemas.openxmlformats.org/officeDocument/2006/relationships/image" Target="../media/image29.wmf"/><Relationship Id="rId30" Type="http://schemas.openxmlformats.org/officeDocument/2006/relationships/oleObject" Target="../embeddings/oleObject19.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8.wmf"/><Relationship Id="rId2" Type="http://schemas.openxmlformats.org/officeDocument/2006/relationships/customXml" Target="../../customXml/item50.xml"/><Relationship Id="rId1" Type="http://schemas.openxmlformats.org/officeDocument/2006/relationships/vmlDrawing" Target="../drawings/vmlDrawing6.vml"/><Relationship Id="rId6" Type="http://schemas.openxmlformats.org/officeDocument/2006/relationships/oleObject" Target="../embeddings/oleObject21.bin"/><Relationship Id="rId5" Type="http://schemas.openxmlformats.org/officeDocument/2006/relationships/image" Target="../media/image11.jpe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5.xml"/><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41.wmf"/><Relationship Id="rId3" Type="http://schemas.openxmlformats.org/officeDocument/2006/relationships/slideLayout" Target="../slideLayouts/slideLayout4.xml"/><Relationship Id="rId7" Type="http://schemas.openxmlformats.org/officeDocument/2006/relationships/image" Target="../media/image44.jpeg"/><Relationship Id="rId12" Type="http://schemas.openxmlformats.org/officeDocument/2006/relationships/oleObject" Target="../embeddings/oleObject23.bin"/><Relationship Id="rId2" Type="http://schemas.openxmlformats.org/officeDocument/2006/relationships/customXml" Target="../../customXml/item42.xml"/><Relationship Id="rId1" Type="http://schemas.openxmlformats.org/officeDocument/2006/relationships/vmlDrawing" Target="../drawings/vmlDrawing7.vml"/><Relationship Id="rId6" Type="http://schemas.openxmlformats.org/officeDocument/2006/relationships/image" Target="../media/image43.jpeg"/><Relationship Id="rId11" Type="http://schemas.openxmlformats.org/officeDocument/2006/relationships/image" Target="../media/image40.wmf"/><Relationship Id="rId5" Type="http://schemas.openxmlformats.org/officeDocument/2006/relationships/image" Target="../media/image42.jpeg"/><Relationship Id="rId10" Type="http://schemas.openxmlformats.org/officeDocument/2006/relationships/oleObject" Target="../embeddings/oleObject22.bin"/><Relationship Id="rId4" Type="http://schemas.openxmlformats.org/officeDocument/2006/relationships/notesSlide" Target="../notesSlides/notesSlide17.xml"/><Relationship Id="rId9" Type="http://schemas.openxmlformats.org/officeDocument/2006/relationships/image" Target="../media/image11.jpeg"/></Relationships>
</file>

<file path=ppt/slides/_rels/slide19.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47.wmf"/><Relationship Id="rId3" Type="http://schemas.openxmlformats.org/officeDocument/2006/relationships/slideLayout" Target="../slideLayouts/slideLayout4.xml"/><Relationship Id="rId7" Type="http://schemas.openxmlformats.org/officeDocument/2006/relationships/image" Target="../media/image45.jpeg"/><Relationship Id="rId12" Type="http://schemas.openxmlformats.org/officeDocument/2006/relationships/oleObject" Target="../embeddings/oleObject25.bin"/><Relationship Id="rId2" Type="http://schemas.openxmlformats.org/officeDocument/2006/relationships/customXml" Target="../../customXml/item51.xml"/><Relationship Id="rId1" Type="http://schemas.openxmlformats.org/officeDocument/2006/relationships/vmlDrawing" Target="../drawings/vmlDrawing8.vml"/><Relationship Id="rId6" Type="http://schemas.openxmlformats.org/officeDocument/2006/relationships/image" Target="../media/image11.jpeg"/><Relationship Id="rId11" Type="http://schemas.openxmlformats.org/officeDocument/2006/relationships/image" Target="../media/image46.wmf"/><Relationship Id="rId5" Type="http://schemas.openxmlformats.org/officeDocument/2006/relationships/image" Target="../media/image48.jpeg"/><Relationship Id="rId10" Type="http://schemas.openxmlformats.org/officeDocument/2006/relationships/oleObject" Target="../embeddings/oleObject24.bin"/><Relationship Id="rId4" Type="http://schemas.openxmlformats.org/officeDocument/2006/relationships/notesSlide" Target="../notesSlides/notesSlide18.xml"/><Relationship Id="rId9" Type="http://schemas.openxmlformats.org/officeDocument/2006/relationships/image" Target="../media/image50.jpeg"/><Relationship Id="rId14" Type="http://schemas.openxmlformats.org/officeDocument/2006/relationships/image" Target="../media/image5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54.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59.xml"/><Relationship Id="rId5" Type="http://schemas.openxmlformats.org/officeDocument/2006/relationships/image" Target="../media/image53.jpe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26.xml"/><Relationship Id="rId1" Type="http://schemas.openxmlformats.org/officeDocument/2006/relationships/vmlDrawing" Target="../drawings/vmlDrawing9.vml"/><Relationship Id="rId6" Type="http://schemas.openxmlformats.org/officeDocument/2006/relationships/image" Target="../media/image54.wmf"/><Relationship Id="rId5" Type="http://schemas.openxmlformats.org/officeDocument/2006/relationships/oleObject" Target="../embeddings/oleObject26.bin"/><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8.bin"/><Relationship Id="rId13" Type="http://schemas.openxmlformats.org/officeDocument/2006/relationships/image" Target="../media/image58.wmf"/><Relationship Id="rId3" Type="http://schemas.openxmlformats.org/officeDocument/2006/relationships/slideLayout" Target="../slideLayouts/slideLayout4.xml"/><Relationship Id="rId7" Type="http://schemas.openxmlformats.org/officeDocument/2006/relationships/image" Target="../media/image55.wmf"/><Relationship Id="rId12" Type="http://schemas.openxmlformats.org/officeDocument/2006/relationships/oleObject" Target="../embeddings/oleObject30.bin"/><Relationship Id="rId2" Type="http://schemas.openxmlformats.org/officeDocument/2006/relationships/customXml" Target="../../customXml/item35.xml"/><Relationship Id="rId1" Type="http://schemas.openxmlformats.org/officeDocument/2006/relationships/vmlDrawing" Target="../drawings/vmlDrawing10.vml"/><Relationship Id="rId6" Type="http://schemas.openxmlformats.org/officeDocument/2006/relationships/oleObject" Target="../embeddings/oleObject27.bin"/><Relationship Id="rId11" Type="http://schemas.openxmlformats.org/officeDocument/2006/relationships/image" Target="../media/image57.wmf"/><Relationship Id="rId5" Type="http://schemas.openxmlformats.org/officeDocument/2006/relationships/image" Target="../media/image11.jpeg"/><Relationship Id="rId15" Type="http://schemas.openxmlformats.org/officeDocument/2006/relationships/image" Target="../media/image59.wmf"/><Relationship Id="rId10" Type="http://schemas.openxmlformats.org/officeDocument/2006/relationships/oleObject" Target="../embeddings/oleObject29.bin"/><Relationship Id="rId4" Type="http://schemas.openxmlformats.org/officeDocument/2006/relationships/notesSlide" Target="../notesSlides/notesSlide21.xml"/><Relationship Id="rId9" Type="http://schemas.openxmlformats.org/officeDocument/2006/relationships/image" Target="../media/image56.wmf"/><Relationship Id="rId14" Type="http://schemas.openxmlformats.org/officeDocument/2006/relationships/oleObject" Target="../embeddings/oleObject31.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3.bin"/><Relationship Id="rId13" Type="http://schemas.openxmlformats.org/officeDocument/2006/relationships/image" Target="../media/image63.wmf"/><Relationship Id="rId3" Type="http://schemas.openxmlformats.org/officeDocument/2006/relationships/slideLayout" Target="../slideLayouts/slideLayout4.xml"/><Relationship Id="rId7" Type="http://schemas.openxmlformats.org/officeDocument/2006/relationships/image" Target="../media/image60.wmf"/><Relationship Id="rId12" Type="http://schemas.openxmlformats.org/officeDocument/2006/relationships/oleObject" Target="../embeddings/oleObject35.bin"/><Relationship Id="rId2" Type="http://schemas.openxmlformats.org/officeDocument/2006/relationships/customXml" Target="../../customXml/item28.xml"/><Relationship Id="rId1" Type="http://schemas.openxmlformats.org/officeDocument/2006/relationships/vmlDrawing" Target="../drawings/vmlDrawing11.vml"/><Relationship Id="rId6" Type="http://schemas.openxmlformats.org/officeDocument/2006/relationships/oleObject" Target="../embeddings/oleObject32.bin"/><Relationship Id="rId11" Type="http://schemas.openxmlformats.org/officeDocument/2006/relationships/image" Target="../media/image62.wmf"/><Relationship Id="rId5" Type="http://schemas.openxmlformats.org/officeDocument/2006/relationships/image" Target="../media/image11.jpeg"/><Relationship Id="rId15" Type="http://schemas.openxmlformats.org/officeDocument/2006/relationships/image" Target="../media/image64.wmf"/><Relationship Id="rId10" Type="http://schemas.openxmlformats.org/officeDocument/2006/relationships/oleObject" Target="../embeddings/oleObject34.bin"/><Relationship Id="rId4" Type="http://schemas.openxmlformats.org/officeDocument/2006/relationships/notesSlide" Target="../notesSlides/notesSlide22.xml"/><Relationship Id="rId9" Type="http://schemas.openxmlformats.org/officeDocument/2006/relationships/image" Target="../media/image61.wmf"/><Relationship Id="rId14" Type="http://schemas.openxmlformats.org/officeDocument/2006/relationships/oleObject" Target="../embeddings/oleObject36.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slideLayout" Target="../slideLayouts/slideLayout4.xml"/><Relationship Id="rId7" Type="http://schemas.openxmlformats.org/officeDocument/2006/relationships/image" Target="../media/image65.wmf"/><Relationship Id="rId2" Type="http://schemas.openxmlformats.org/officeDocument/2006/relationships/customXml" Target="../../customXml/item30.xml"/><Relationship Id="rId1" Type="http://schemas.openxmlformats.org/officeDocument/2006/relationships/vmlDrawing" Target="../drawings/vmlDrawing12.vml"/><Relationship Id="rId6" Type="http://schemas.openxmlformats.org/officeDocument/2006/relationships/oleObject" Target="../embeddings/oleObject37.bin"/><Relationship Id="rId5" Type="http://schemas.openxmlformats.org/officeDocument/2006/relationships/image" Target="../media/image11.jpeg"/><Relationship Id="rId4" Type="http://schemas.openxmlformats.org/officeDocument/2006/relationships/notesSlide" Target="../notesSlides/notesSlide23.xml"/><Relationship Id="rId9" Type="http://schemas.openxmlformats.org/officeDocument/2006/relationships/image" Target="../media/image66.wmf"/></Relationships>
</file>

<file path=ppt/slides/_rels/slide25.xml.rels><?xml version="1.0" encoding="UTF-8" standalone="yes"?>
<Relationships xmlns="http://schemas.openxmlformats.org/package/2006/relationships"><Relationship Id="rId8" Type="http://schemas.openxmlformats.org/officeDocument/2006/relationships/image" Target="../media/image67.wmf"/><Relationship Id="rId13" Type="http://schemas.openxmlformats.org/officeDocument/2006/relationships/oleObject" Target="../embeddings/oleObject42.bin"/><Relationship Id="rId3" Type="http://schemas.openxmlformats.org/officeDocument/2006/relationships/slideLayout" Target="../slideLayouts/slideLayout4.xml"/><Relationship Id="rId7" Type="http://schemas.openxmlformats.org/officeDocument/2006/relationships/oleObject" Target="../embeddings/oleObject39.bin"/><Relationship Id="rId12" Type="http://schemas.openxmlformats.org/officeDocument/2006/relationships/image" Target="../media/image69.wmf"/><Relationship Id="rId2" Type="http://schemas.openxmlformats.org/officeDocument/2006/relationships/customXml" Target="../../customXml/item10.xml"/><Relationship Id="rId1" Type="http://schemas.openxmlformats.org/officeDocument/2006/relationships/vmlDrawing" Target="../drawings/vmlDrawing13.vml"/><Relationship Id="rId6" Type="http://schemas.openxmlformats.org/officeDocument/2006/relationships/image" Target="../media/image11.jpeg"/><Relationship Id="rId11" Type="http://schemas.openxmlformats.org/officeDocument/2006/relationships/oleObject" Target="../embeddings/oleObject41.bin"/><Relationship Id="rId5" Type="http://schemas.openxmlformats.org/officeDocument/2006/relationships/image" Target="../media/image71.jpeg"/><Relationship Id="rId10" Type="http://schemas.openxmlformats.org/officeDocument/2006/relationships/image" Target="../media/image68.wmf"/><Relationship Id="rId4" Type="http://schemas.openxmlformats.org/officeDocument/2006/relationships/notesSlide" Target="../notesSlides/notesSlide24.xml"/><Relationship Id="rId9" Type="http://schemas.openxmlformats.org/officeDocument/2006/relationships/oleObject" Target="../embeddings/oleObject40.bin"/><Relationship Id="rId14" Type="http://schemas.openxmlformats.org/officeDocument/2006/relationships/image" Target="../media/image70.wmf"/></Relationships>
</file>

<file path=ppt/slides/_rels/slide26.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46.bin"/><Relationship Id="rId18" Type="http://schemas.openxmlformats.org/officeDocument/2006/relationships/image" Target="../media/image77.wmf"/><Relationship Id="rId3" Type="http://schemas.openxmlformats.org/officeDocument/2006/relationships/slideLayout" Target="../slideLayouts/slideLayout4.xml"/><Relationship Id="rId7" Type="http://schemas.openxmlformats.org/officeDocument/2006/relationships/oleObject" Target="../embeddings/oleObject43.bin"/><Relationship Id="rId12" Type="http://schemas.openxmlformats.org/officeDocument/2006/relationships/image" Target="../media/image74.wmf"/><Relationship Id="rId17" Type="http://schemas.openxmlformats.org/officeDocument/2006/relationships/oleObject" Target="../embeddings/oleObject48.bin"/><Relationship Id="rId2" Type="http://schemas.openxmlformats.org/officeDocument/2006/relationships/customXml" Target="../../customXml/item29.xml"/><Relationship Id="rId16" Type="http://schemas.openxmlformats.org/officeDocument/2006/relationships/image" Target="../media/image76.wmf"/><Relationship Id="rId20" Type="http://schemas.openxmlformats.org/officeDocument/2006/relationships/image" Target="../media/image78.wmf"/><Relationship Id="rId1" Type="http://schemas.openxmlformats.org/officeDocument/2006/relationships/vmlDrawing" Target="../drawings/vmlDrawing14.vml"/><Relationship Id="rId6" Type="http://schemas.openxmlformats.org/officeDocument/2006/relationships/image" Target="../media/image11.jpeg"/><Relationship Id="rId11" Type="http://schemas.openxmlformats.org/officeDocument/2006/relationships/oleObject" Target="../embeddings/oleObject45.bin"/><Relationship Id="rId5" Type="http://schemas.openxmlformats.org/officeDocument/2006/relationships/image" Target="../media/image79.jpeg"/><Relationship Id="rId15" Type="http://schemas.openxmlformats.org/officeDocument/2006/relationships/oleObject" Target="../embeddings/oleObject47.bin"/><Relationship Id="rId10" Type="http://schemas.openxmlformats.org/officeDocument/2006/relationships/image" Target="../media/image73.wmf"/><Relationship Id="rId19" Type="http://schemas.openxmlformats.org/officeDocument/2006/relationships/oleObject" Target="../embeddings/oleObject49.bin"/><Relationship Id="rId4" Type="http://schemas.openxmlformats.org/officeDocument/2006/relationships/notesSlide" Target="../notesSlides/notesSlide25.xml"/><Relationship Id="rId9" Type="http://schemas.openxmlformats.org/officeDocument/2006/relationships/oleObject" Target="../embeddings/oleObject44.bin"/><Relationship Id="rId14" Type="http://schemas.openxmlformats.org/officeDocument/2006/relationships/image" Target="../media/image75.wmf"/></Relationships>
</file>

<file path=ppt/slides/_rels/slide27.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notesSlide" Target="../notesSlides/notesSlide26.xml"/><Relationship Id="rId7" Type="http://schemas.openxmlformats.org/officeDocument/2006/relationships/image" Target="../media/image83.jpeg"/><Relationship Id="rId2" Type="http://schemas.openxmlformats.org/officeDocument/2006/relationships/slideLayout" Target="../slideLayouts/slideLayout4.xml"/><Relationship Id="rId1" Type="http://schemas.openxmlformats.org/officeDocument/2006/relationships/customXml" Target="../../customXml/item2.xml"/><Relationship Id="rId6" Type="http://schemas.openxmlformats.org/officeDocument/2006/relationships/image" Target="../media/image82.jpeg"/><Relationship Id="rId11" Type="http://schemas.openxmlformats.org/officeDocument/2006/relationships/image" Target="../media/image48.jpeg"/><Relationship Id="rId5" Type="http://schemas.openxmlformats.org/officeDocument/2006/relationships/image" Target="../media/image81.jpeg"/><Relationship Id="rId10" Type="http://schemas.openxmlformats.org/officeDocument/2006/relationships/image" Target="../media/image86.jpeg"/><Relationship Id="rId4" Type="http://schemas.openxmlformats.org/officeDocument/2006/relationships/image" Target="../media/image80.jpeg"/><Relationship Id="rId9" Type="http://schemas.openxmlformats.org/officeDocument/2006/relationships/image" Target="../media/image8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slideLayout" Target="../slideLayouts/slideLayout4.xml"/><Relationship Id="rId7" Type="http://schemas.openxmlformats.org/officeDocument/2006/relationships/image" Target="../media/image89.jpeg"/><Relationship Id="rId2" Type="http://schemas.openxmlformats.org/officeDocument/2006/relationships/customXml" Target="../../customXml/item13.xml"/><Relationship Id="rId1" Type="http://schemas.openxmlformats.org/officeDocument/2006/relationships/vmlDrawing" Target="../drawings/vmlDrawing15.vml"/><Relationship Id="rId6" Type="http://schemas.openxmlformats.org/officeDocument/2006/relationships/image" Target="../media/image11.jpeg"/><Relationship Id="rId11" Type="http://schemas.openxmlformats.org/officeDocument/2006/relationships/image" Target="../media/image88.wmf"/><Relationship Id="rId5" Type="http://schemas.openxmlformats.org/officeDocument/2006/relationships/image" Target="../media/image10.jpeg"/><Relationship Id="rId10" Type="http://schemas.openxmlformats.org/officeDocument/2006/relationships/oleObject" Target="../embeddings/oleObject51.bin"/><Relationship Id="rId4" Type="http://schemas.openxmlformats.org/officeDocument/2006/relationships/notesSlide" Target="../notesSlides/notesSlide28.xml"/><Relationship Id="rId9" Type="http://schemas.openxmlformats.org/officeDocument/2006/relationships/image" Target="../media/image87.wmf"/></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oleObject" Target="../embeddings/oleObject4.bin"/><Relationship Id="rId3" Type="http://schemas.openxmlformats.org/officeDocument/2006/relationships/slideLayout" Target="../slideLayouts/slideLayout4.xml"/><Relationship Id="rId7" Type="http://schemas.openxmlformats.org/officeDocument/2006/relationships/image" Target="../media/image6.wmf"/><Relationship Id="rId12" Type="http://schemas.openxmlformats.org/officeDocument/2006/relationships/image" Target="../media/image8.wmf"/><Relationship Id="rId2" Type="http://schemas.openxmlformats.org/officeDocument/2006/relationships/customXml" Target="../../customXml/item27.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oleObject" Target="../embeddings/oleObject3.bin"/><Relationship Id="rId5" Type="http://schemas.openxmlformats.org/officeDocument/2006/relationships/image" Target="../media/image10.jpeg"/><Relationship Id="rId10" Type="http://schemas.openxmlformats.org/officeDocument/2006/relationships/image" Target="../media/image7.wmf"/><Relationship Id="rId4" Type="http://schemas.openxmlformats.org/officeDocument/2006/relationships/notesSlide" Target="../notesSlides/notesSlide2.xml"/><Relationship Id="rId9" Type="http://schemas.openxmlformats.org/officeDocument/2006/relationships/oleObject" Target="../embeddings/oleObject2.bin"/><Relationship Id="rId14" Type="http://schemas.openxmlformats.org/officeDocument/2006/relationships/image" Target="../media/image9.w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58.xml"/><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8.xml"/><Relationship Id="rId5" Type="http://schemas.openxmlformats.org/officeDocument/2006/relationships/image" Target="../media/image90.jpeg"/><Relationship Id="rId4" Type="http://schemas.openxmlformats.org/officeDocument/2006/relationships/image" Target="../media/image17.jpeg"/></Relationships>
</file>

<file path=ppt/slides/_rels/slide33.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slideLayout" Target="../slideLayouts/slideLayout4.xml"/><Relationship Id="rId7" Type="http://schemas.openxmlformats.org/officeDocument/2006/relationships/oleObject" Target="../embeddings/oleObject52.bin"/><Relationship Id="rId12" Type="http://schemas.openxmlformats.org/officeDocument/2006/relationships/image" Target="../media/image93.wmf"/><Relationship Id="rId2" Type="http://schemas.openxmlformats.org/officeDocument/2006/relationships/customXml" Target="../../customXml/item43.xml"/><Relationship Id="rId1" Type="http://schemas.openxmlformats.org/officeDocument/2006/relationships/vmlDrawing" Target="../drawings/vmlDrawing16.vml"/><Relationship Id="rId6" Type="http://schemas.openxmlformats.org/officeDocument/2006/relationships/image" Target="../media/image10.jpeg"/><Relationship Id="rId11" Type="http://schemas.openxmlformats.org/officeDocument/2006/relationships/oleObject" Target="../embeddings/oleObject54.bin"/><Relationship Id="rId5" Type="http://schemas.openxmlformats.org/officeDocument/2006/relationships/image" Target="../media/image11.jpeg"/><Relationship Id="rId10" Type="http://schemas.openxmlformats.org/officeDocument/2006/relationships/image" Target="../media/image92.wmf"/><Relationship Id="rId4" Type="http://schemas.openxmlformats.org/officeDocument/2006/relationships/notesSlide" Target="../notesSlides/notesSlide32.xml"/><Relationship Id="rId9" Type="http://schemas.openxmlformats.org/officeDocument/2006/relationships/oleObject" Target="../embeddings/oleObject53.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slideLayout" Target="../slideLayouts/slideLayout4.xml"/><Relationship Id="rId7" Type="http://schemas.openxmlformats.org/officeDocument/2006/relationships/image" Target="../media/image94.wmf"/><Relationship Id="rId2" Type="http://schemas.openxmlformats.org/officeDocument/2006/relationships/customXml" Target="../../customXml/item18.xml"/><Relationship Id="rId1" Type="http://schemas.openxmlformats.org/officeDocument/2006/relationships/vmlDrawing" Target="../drawings/vmlDrawing17.vml"/><Relationship Id="rId6" Type="http://schemas.openxmlformats.org/officeDocument/2006/relationships/oleObject" Target="../embeddings/oleObject55.bin"/><Relationship Id="rId11" Type="http://schemas.openxmlformats.org/officeDocument/2006/relationships/image" Target="../media/image96.wmf"/><Relationship Id="rId5" Type="http://schemas.openxmlformats.org/officeDocument/2006/relationships/image" Target="../media/image11.jpeg"/><Relationship Id="rId10" Type="http://schemas.openxmlformats.org/officeDocument/2006/relationships/oleObject" Target="../embeddings/oleObject57.bin"/><Relationship Id="rId4" Type="http://schemas.openxmlformats.org/officeDocument/2006/relationships/notesSlide" Target="../notesSlides/notesSlide33.xml"/><Relationship Id="rId9" Type="http://schemas.openxmlformats.org/officeDocument/2006/relationships/image" Target="../media/image95.w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9.xml"/><Relationship Id="rId5" Type="http://schemas.openxmlformats.org/officeDocument/2006/relationships/image" Target="../media/image98.jpeg"/><Relationship Id="rId4" Type="http://schemas.openxmlformats.org/officeDocument/2006/relationships/image" Target="../media/image97.jpeg"/></Relationships>
</file>

<file path=ppt/slides/_rels/slide36.xml.rels><?xml version="1.0" encoding="UTF-8" standalone="yes"?>
<Relationships xmlns="http://schemas.openxmlformats.org/package/2006/relationships"><Relationship Id="rId8" Type="http://schemas.openxmlformats.org/officeDocument/2006/relationships/image" Target="../media/image99.wmf"/><Relationship Id="rId3" Type="http://schemas.openxmlformats.org/officeDocument/2006/relationships/slideLayout" Target="../slideLayouts/slideLayout4.xml"/><Relationship Id="rId7" Type="http://schemas.openxmlformats.org/officeDocument/2006/relationships/oleObject" Target="../embeddings/oleObject58.bin"/><Relationship Id="rId2" Type="http://schemas.openxmlformats.org/officeDocument/2006/relationships/customXml" Target="../../customXml/item17.xml"/><Relationship Id="rId1" Type="http://schemas.openxmlformats.org/officeDocument/2006/relationships/vmlDrawing" Target="../drawings/vmlDrawing18.vml"/><Relationship Id="rId6" Type="http://schemas.openxmlformats.org/officeDocument/2006/relationships/image" Target="../media/image101.jpeg"/><Relationship Id="rId5" Type="http://schemas.openxmlformats.org/officeDocument/2006/relationships/image" Target="../media/image11.jpeg"/><Relationship Id="rId10" Type="http://schemas.openxmlformats.org/officeDocument/2006/relationships/image" Target="../media/image100.wmf"/><Relationship Id="rId4" Type="http://schemas.openxmlformats.org/officeDocument/2006/relationships/notesSlide" Target="../notesSlides/notesSlide35.xml"/><Relationship Id="rId9" Type="http://schemas.openxmlformats.org/officeDocument/2006/relationships/oleObject" Target="../embeddings/oleObject59.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customXml" Target="../../customXml/item62.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68.xml"/><Relationship Id="rId5" Type="http://schemas.openxmlformats.org/officeDocument/2006/relationships/image" Target="../media/image105.jpe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slideLayout" Target="../slideLayouts/slideLayout4.xml"/><Relationship Id="rId7" Type="http://schemas.openxmlformats.org/officeDocument/2006/relationships/image" Target="../media/image12.wmf"/><Relationship Id="rId2" Type="http://schemas.openxmlformats.org/officeDocument/2006/relationships/customXml" Target="../../customXml/item67.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14.wmf"/><Relationship Id="rId5" Type="http://schemas.openxmlformats.org/officeDocument/2006/relationships/image" Target="../media/image11.jpeg"/><Relationship Id="rId10" Type="http://schemas.openxmlformats.org/officeDocument/2006/relationships/oleObject" Target="../embeddings/oleObject7.bin"/><Relationship Id="rId4" Type="http://schemas.openxmlformats.org/officeDocument/2006/relationships/notesSlide" Target="../notesSlides/notesSlide3.xml"/><Relationship Id="rId9" Type="http://schemas.openxmlformats.org/officeDocument/2006/relationships/image" Target="../media/image13.wmf"/></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56.xml"/><Relationship Id="rId4" Type="http://schemas.openxmlformats.org/officeDocument/2006/relationships/image" Target="../media/image106.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07.wmf"/><Relationship Id="rId2" Type="http://schemas.openxmlformats.org/officeDocument/2006/relationships/customXml" Target="../../customXml/item57.xml"/><Relationship Id="rId1" Type="http://schemas.openxmlformats.org/officeDocument/2006/relationships/vmlDrawing" Target="../drawings/vmlDrawing19.vml"/><Relationship Id="rId6" Type="http://schemas.openxmlformats.org/officeDocument/2006/relationships/oleObject" Target="../embeddings/oleObject60.bin"/><Relationship Id="rId5" Type="http://schemas.openxmlformats.org/officeDocument/2006/relationships/image" Target="../media/image17.jpeg"/><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44.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slideLayout" Target="../slideLayouts/slideLayout4.xml"/><Relationship Id="rId7" Type="http://schemas.openxmlformats.org/officeDocument/2006/relationships/oleObject" Target="../embeddings/oleObject61.bin"/><Relationship Id="rId2" Type="http://schemas.openxmlformats.org/officeDocument/2006/relationships/customXml" Target="../../customXml/item11.xml"/><Relationship Id="rId1" Type="http://schemas.openxmlformats.org/officeDocument/2006/relationships/vmlDrawing" Target="../drawings/vmlDrawing20.vml"/><Relationship Id="rId6" Type="http://schemas.openxmlformats.org/officeDocument/2006/relationships/image" Target="../media/image11.jpeg"/><Relationship Id="rId5" Type="http://schemas.openxmlformats.org/officeDocument/2006/relationships/image" Target="../media/image17.jpeg"/><Relationship Id="rId10" Type="http://schemas.openxmlformats.org/officeDocument/2006/relationships/image" Target="../media/image109.wmf"/><Relationship Id="rId4" Type="http://schemas.openxmlformats.org/officeDocument/2006/relationships/notesSlide" Target="../notesSlides/notesSlide43.xml"/><Relationship Id="rId9" Type="http://schemas.openxmlformats.org/officeDocument/2006/relationships/oleObject" Target="../embeddings/oleObject62.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64.bin"/><Relationship Id="rId13" Type="http://schemas.openxmlformats.org/officeDocument/2006/relationships/image" Target="../media/image113.wmf"/><Relationship Id="rId18" Type="http://schemas.openxmlformats.org/officeDocument/2006/relationships/oleObject" Target="../embeddings/oleObject69.bin"/><Relationship Id="rId26" Type="http://schemas.openxmlformats.org/officeDocument/2006/relationships/oleObject" Target="../embeddings/oleObject73.bin"/><Relationship Id="rId39" Type="http://schemas.openxmlformats.org/officeDocument/2006/relationships/image" Target="../media/image126.wmf"/><Relationship Id="rId3" Type="http://schemas.openxmlformats.org/officeDocument/2006/relationships/slideLayout" Target="../slideLayouts/slideLayout4.xml"/><Relationship Id="rId21" Type="http://schemas.openxmlformats.org/officeDocument/2006/relationships/image" Target="../media/image117.wmf"/><Relationship Id="rId34" Type="http://schemas.openxmlformats.org/officeDocument/2006/relationships/oleObject" Target="../embeddings/oleObject77.bin"/><Relationship Id="rId42" Type="http://schemas.openxmlformats.org/officeDocument/2006/relationships/oleObject" Target="../embeddings/oleObject81.bin"/><Relationship Id="rId7" Type="http://schemas.openxmlformats.org/officeDocument/2006/relationships/image" Target="../media/image110.wmf"/><Relationship Id="rId12" Type="http://schemas.openxmlformats.org/officeDocument/2006/relationships/oleObject" Target="../embeddings/oleObject66.bin"/><Relationship Id="rId17" Type="http://schemas.openxmlformats.org/officeDocument/2006/relationships/image" Target="../media/image115.wmf"/><Relationship Id="rId25" Type="http://schemas.openxmlformats.org/officeDocument/2006/relationships/image" Target="../media/image119.wmf"/><Relationship Id="rId33" Type="http://schemas.openxmlformats.org/officeDocument/2006/relationships/image" Target="../media/image123.wmf"/><Relationship Id="rId38" Type="http://schemas.openxmlformats.org/officeDocument/2006/relationships/oleObject" Target="../embeddings/oleObject79.bin"/><Relationship Id="rId2" Type="http://schemas.openxmlformats.org/officeDocument/2006/relationships/customXml" Target="../../customXml/item64.xml"/><Relationship Id="rId16" Type="http://schemas.openxmlformats.org/officeDocument/2006/relationships/oleObject" Target="../embeddings/oleObject68.bin"/><Relationship Id="rId20" Type="http://schemas.openxmlformats.org/officeDocument/2006/relationships/oleObject" Target="../embeddings/oleObject70.bin"/><Relationship Id="rId29" Type="http://schemas.openxmlformats.org/officeDocument/2006/relationships/image" Target="../media/image121.wmf"/><Relationship Id="rId41" Type="http://schemas.openxmlformats.org/officeDocument/2006/relationships/image" Target="../media/image127.wmf"/><Relationship Id="rId1" Type="http://schemas.openxmlformats.org/officeDocument/2006/relationships/vmlDrawing" Target="../drawings/vmlDrawing21.vml"/><Relationship Id="rId6" Type="http://schemas.openxmlformats.org/officeDocument/2006/relationships/oleObject" Target="../embeddings/oleObject63.bin"/><Relationship Id="rId11" Type="http://schemas.openxmlformats.org/officeDocument/2006/relationships/image" Target="../media/image112.wmf"/><Relationship Id="rId24" Type="http://schemas.openxmlformats.org/officeDocument/2006/relationships/oleObject" Target="../embeddings/oleObject72.bin"/><Relationship Id="rId32" Type="http://schemas.openxmlformats.org/officeDocument/2006/relationships/oleObject" Target="../embeddings/oleObject76.bin"/><Relationship Id="rId37" Type="http://schemas.openxmlformats.org/officeDocument/2006/relationships/image" Target="../media/image125.wmf"/><Relationship Id="rId40" Type="http://schemas.openxmlformats.org/officeDocument/2006/relationships/oleObject" Target="../embeddings/oleObject80.bin"/><Relationship Id="rId5" Type="http://schemas.openxmlformats.org/officeDocument/2006/relationships/image" Target="../media/image129.jpeg"/><Relationship Id="rId15" Type="http://schemas.openxmlformats.org/officeDocument/2006/relationships/image" Target="../media/image114.wmf"/><Relationship Id="rId23" Type="http://schemas.openxmlformats.org/officeDocument/2006/relationships/image" Target="../media/image118.wmf"/><Relationship Id="rId28" Type="http://schemas.openxmlformats.org/officeDocument/2006/relationships/oleObject" Target="../embeddings/oleObject74.bin"/><Relationship Id="rId36" Type="http://schemas.openxmlformats.org/officeDocument/2006/relationships/oleObject" Target="../embeddings/oleObject78.bin"/><Relationship Id="rId10" Type="http://schemas.openxmlformats.org/officeDocument/2006/relationships/oleObject" Target="../embeddings/oleObject65.bin"/><Relationship Id="rId19" Type="http://schemas.openxmlformats.org/officeDocument/2006/relationships/image" Target="../media/image116.wmf"/><Relationship Id="rId31" Type="http://schemas.openxmlformats.org/officeDocument/2006/relationships/image" Target="../media/image122.wmf"/><Relationship Id="rId4" Type="http://schemas.openxmlformats.org/officeDocument/2006/relationships/notesSlide" Target="../notesSlides/notesSlide45.xml"/><Relationship Id="rId9" Type="http://schemas.openxmlformats.org/officeDocument/2006/relationships/image" Target="../media/image111.wmf"/><Relationship Id="rId14" Type="http://schemas.openxmlformats.org/officeDocument/2006/relationships/oleObject" Target="../embeddings/oleObject67.bin"/><Relationship Id="rId22" Type="http://schemas.openxmlformats.org/officeDocument/2006/relationships/oleObject" Target="../embeddings/oleObject71.bin"/><Relationship Id="rId27" Type="http://schemas.openxmlformats.org/officeDocument/2006/relationships/image" Target="../media/image120.wmf"/><Relationship Id="rId30" Type="http://schemas.openxmlformats.org/officeDocument/2006/relationships/oleObject" Target="../embeddings/oleObject75.bin"/><Relationship Id="rId35" Type="http://schemas.openxmlformats.org/officeDocument/2006/relationships/image" Target="../media/image124.wmf"/><Relationship Id="rId43" Type="http://schemas.openxmlformats.org/officeDocument/2006/relationships/image" Target="../media/image128.wmf"/></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82.bin"/><Relationship Id="rId3" Type="http://schemas.openxmlformats.org/officeDocument/2006/relationships/slideLayout" Target="../slideLayouts/slideLayout4.xml"/><Relationship Id="rId7" Type="http://schemas.openxmlformats.org/officeDocument/2006/relationships/image" Target="../media/image132.jpeg"/><Relationship Id="rId2" Type="http://schemas.openxmlformats.org/officeDocument/2006/relationships/customXml" Target="../../customXml/item55.xml"/><Relationship Id="rId1" Type="http://schemas.openxmlformats.org/officeDocument/2006/relationships/vmlDrawing" Target="../drawings/vmlDrawing22.vml"/><Relationship Id="rId6" Type="http://schemas.openxmlformats.org/officeDocument/2006/relationships/image" Target="../media/image11.jpeg"/><Relationship Id="rId5" Type="http://schemas.openxmlformats.org/officeDocument/2006/relationships/image" Target="../media/image131.jpeg"/><Relationship Id="rId4" Type="http://schemas.openxmlformats.org/officeDocument/2006/relationships/notesSlide" Target="../notesSlides/notesSlide48.xml"/><Relationship Id="rId9" Type="http://schemas.openxmlformats.org/officeDocument/2006/relationships/image" Target="../media/image130.w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34.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8" Type="http://schemas.openxmlformats.org/officeDocument/2006/relationships/image" Target="../media/image133.wmf"/><Relationship Id="rId13" Type="http://schemas.openxmlformats.org/officeDocument/2006/relationships/oleObject" Target="../embeddings/oleObject86.bin"/><Relationship Id="rId3" Type="http://schemas.openxmlformats.org/officeDocument/2006/relationships/slideLayout" Target="../slideLayouts/slideLayout4.xml"/><Relationship Id="rId7" Type="http://schemas.openxmlformats.org/officeDocument/2006/relationships/oleObject" Target="../embeddings/oleObject83.bin"/><Relationship Id="rId12" Type="http://schemas.openxmlformats.org/officeDocument/2006/relationships/image" Target="../media/image135.wmf"/><Relationship Id="rId2" Type="http://schemas.openxmlformats.org/officeDocument/2006/relationships/customXml" Target="../../customXml/item38.xml"/><Relationship Id="rId1" Type="http://schemas.openxmlformats.org/officeDocument/2006/relationships/vmlDrawing" Target="../drawings/vmlDrawing23.vml"/><Relationship Id="rId6" Type="http://schemas.openxmlformats.org/officeDocument/2006/relationships/image" Target="../media/image132.jpeg"/><Relationship Id="rId11" Type="http://schemas.openxmlformats.org/officeDocument/2006/relationships/oleObject" Target="../embeddings/oleObject85.bin"/><Relationship Id="rId5" Type="http://schemas.openxmlformats.org/officeDocument/2006/relationships/image" Target="../media/image11.jpeg"/><Relationship Id="rId10" Type="http://schemas.openxmlformats.org/officeDocument/2006/relationships/image" Target="../media/image134.wmf"/><Relationship Id="rId4" Type="http://schemas.openxmlformats.org/officeDocument/2006/relationships/notesSlide" Target="../notesSlides/notesSlide49.xml"/><Relationship Id="rId9" Type="http://schemas.openxmlformats.org/officeDocument/2006/relationships/oleObject" Target="../embeddings/oleObject84.bin"/><Relationship Id="rId14" Type="http://schemas.openxmlformats.org/officeDocument/2006/relationships/image" Target="../media/image136.wmf"/></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37.wmf"/><Relationship Id="rId2" Type="http://schemas.openxmlformats.org/officeDocument/2006/relationships/customXml" Target="../../customXml/item36.xml"/><Relationship Id="rId1" Type="http://schemas.openxmlformats.org/officeDocument/2006/relationships/vmlDrawing" Target="../drawings/vmlDrawing24.vml"/><Relationship Id="rId6" Type="http://schemas.openxmlformats.org/officeDocument/2006/relationships/oleObject" Target="../embeddings/oleObject87.bin"/><Relationship Id="rId5" Type="http://schemas.openxmlformats.org/officeDocument/2006/relationships/image" Target="../media/image11.jpeg"/><Relationship Id="rId4"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66.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1.jpeg"/></Relationships>
</file>

<file path=ppt/slides/_rels/slide53.xml.rels><?xml version="1.0" encoding="UTF-8" standalone="yes"?>
<Relationships xmlns="http://schemas.openxmlformats.org/package/2006/relationships"><Relationship Id="rId8" Type="http://schemas.openxmlformats.org/officeDocument/2006/relationships/image" Target="../media/image140.wmf"/><Relationship Id="rId13" Type="http://schemas.openxmlformats.org/officeDocument/2006/relationships/oleObject" Target="../embeddings/oleObject91.bin"/><Relationship Id="rId18" Type="http://schemas.openxmlformats.org/officeDocument/2006/relationships/image" Target="../media/image145.wmf"/><Relationship Id="rId3" Type="http://schemas.openxmlformats.org/officeDocument/2006/relationships/slideLayout" Target="../slideLayouts/slideLayout4.xml"/><Relationship Id="rId7" Type="http://schemas.openxmlformats.org/officeDocument/2006/relationships/oleObject" Target="../embeddings/oleObject88.bin"/><Relationship Id="rId12" Type="http://schemas.openxmlformats.org/officeDocument/2006/relationships/image" Target="../media/image142.wmf"/><Relationship Id="rId17" Type="http://schemas.openxmlformats.org/officeDocument/2006/relationships/oleObject" Target="../embeddings/oleObject93.bin"/><Relationship Id="rId2" Type="http://schemas.openxmlformats.org/officeDocument/2006/relationships/customXml" Target="../../customXml/item46.xml"/><Relationship Id="rId16" Type="http://schemas.openxmlformats.org/officeDocument/2006/relationships/image" Target="../media/image144.wmf"/><Relationship Id="rId1" Type="http://schemas.openxmlformats.org/officeDocument/2006/relationships/vmlDrawing" Target="../drawings/vmlDrawing25.vml"/><Relationship Id="rId6" Type="http://schemas.openxmlformats.org/officeDocument/2006/relationships/image" Target="../media/image11.jpeg"/><Relationship Id="rId11" Type="http://schemas.openxmlformats.org/officeDocument/2006/relationships/oleObject" Target="../embeddings/oleObject90.bin"/><Relationship Id="rId5" Type="http://schemas.openxmlformats.org/officeDocument/2006/relationships/image" Target="../media/image89.jpeg"/><Relationship Id="rId15" Type="http://schemas.openxmlformats.org/officeDocument/2006/relationships/oleObject" Target="../embeddings/oleObject92.bin"/><Relationship Id="rId10" Type="http://schemas.openxmlformats.org/officeDocument/2006/relationships/image" Target="../media/image141.wmf"/><Relationship Id="rId4" Type="http://schemas.openxmlformats.org/officeDocument/2006/relationships/notesSlide" Target="../notesSlides/notesSlide52.xml"/><Relationship Id="rId9" Type="http://schemas.openxmlformats.org/officeDocument/2006/relationships/oleObject" Target="../embeddings/oleObject89.bin"/><Relationship Id="rId14" Type="http://schemas.openxmlformats.org/officeDocument/2006/relationships/image" Target="../media/image143.wmf"/></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xml"/><Relationship Id="rId4" Type="http://schemas.openxmlformats.org/officeDocument/2006/relationships/image" Target="../media/image146.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147.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6.xml"/><Relationship Id="rId4" Type="http://schemas.openxmlformats.org/officeDocument/2006/relationships/image" Target="../media/image148.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49.wmf"/><Relationship Id="rId2" Type="http://schemas.openxmlformats.org/officeDocument/2006/relationships/customXml" Target="../../customXml/item3.xml"/><Relationship Id="rId1" Type="http://schemas.openxmlformats.org/officeDocument/2006/relationships/vmlDrawing" Target="../drawings/vmlDrawing26.vml"/><Relationship Id="rId6" Type="http://schemas.openxmlformats.org/officeDocument/2006/relationships/oleObject" Target="../embeddings/oleObject94.bin"/><Relationship Id="rId5" Type="http://schemas.openxmlformats.org/officeDocument/2006/relationships/image" Target="../media/image11.jpeg"/><Relationship Id="rId4"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2.xml"/><Relationship Id="rId5" Type="http://schemas.openxmlformats.org/officeDocument/2006/relationships/image" Target="../media/image150.jpeg"/><Relationship Id="rId4" Type="http://schemas.openxmlformats.org/officeDocument/2006/relationships/image" Target="../media/image11.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96.bin"/><Relationship Id="rId3" Type="http://schemas.openxmlformats.org/officeDocument/2006/relationships/slideLayout" Target="../slideLayouts/slideLayout4.xml"/><Relationship Id="rId7" Type="http://schemas.openxmlformats.org/officeDocument/2006/relationships/image" Target="../media/image151.wmf"/><Relationship Id="rId2" Type="http://schemas.openxmlformats.org/officeDocument/2006/relationships/customXml" Target="../../customXml/item60.xml"/><Relationship Id="rId1" Type="http://schemas.openxmlformats.org/officeDocument/2006/relationships/vmlDrawing" Target="../drawings/vmlDrawing27.vml"/><Relationship Id="rId6" Type="http://schemas.openxmlformats.org/officeDocument/2006/relationships/oleObject" Target="../embeddings/oleObject95.bin"/><Relationship Id="rId5" Type="http://schemas.openxmlformats.org/officeDocument/2006/relationships/image" Target="../media/image153.jpeg"/><Relationship Id="rId4" Type="http://schemas.openxmlformats.org/officeDocument/2006/relationships/notesSlide" Target="../notesSlides/notesSlide61.xml"/><Relationship Id="rId9" Type="http://schemas.openxmlformats.org/officeDocument/2006/relationships/image" Target="../media/image152.wmf"/></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40.xml"/><Relationship Id="rId5" Type="http://schemas.openxmlformats.org/officeDocument/2006/relationships/image" Target="../media/image11.jpeg"/><Relationship Id="rId4" Type="http://schemas.openxmlformats.org/officeDocument/2006/relationships/image" Target="../media/image154.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4.xml"/><Relationship Id="rId4" Type="http://schemas.openxmlformats.org/officeDocument/2006/relationships/image" Target="../media/image155.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32.xml"/><Relationship Id="rId5" Type="http://schemas.openxmlformats.org/officeDocument/2006/relationships/image" Target="../media/image156.jpeg"/><Relationship Id="rId4" Type="http://schemas.openxmlformats.org/officeDocument/2006/relationships/image" Target="../media/image11.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63.xml"/><Relationship Id="rId5" Type="http://schemas.openxmlformats.org/officeDocument/2006/relationships/image" Target="../media/image10.jpeg"/><Relationship Id="rId4" Type="http://schemas.openxmlformats.org/officeDocument/2006/relationships/image" Target="../media/image17.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37.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6.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slideLayout" Target="../slideLayouts/slideLayout4.xml"/><Relationship Id="rId7" Type="http://schemas.openxmlformats.org/officeDocument/2006/relationships/oleObject" Target="../embeddings/oleObject8.bin"/><Relationship Id="rId2" Type="http://schemas.openxmlformats.org/officeDocument/2006/relationships/customXml" Target="../../customXml/item52.xml"/><Relationship Id="rId1" Type="http://schemas.openxmlformats.org/officeDocument/2006/relationships/vmlDrawing" Target="../drawings/vmlDrawing3.v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23.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888115"/>
          </a:xfrm>
          <a:prstGeom prst="rect">
            <a:avLst/>
          </a:prstGeom>
        </p:spPr>
        <p:txBody>
          <a:bodyPr/>
          <a:lstStyle/>
          <a:p>
            <a:pPr algn="ctr">
              <a:lnSpc>
                <a:spcPts val="4000"/>
              </a:lnSpc>
              <a:defRPr/>
            </a:pPr>
            <a:r>
              <a:rPr lang="zh-CN" altLang="en-US" sz="3600" b="0" kern="0" dirty="0">
                <a:solidFill>
                  <a:srgbClr val="FFFF00"/>
                </a:solidFill>
                <a:latin typeface="黑体" panose="02010609060101010101" pitchFamily="49" charset="-122"/>
                <a:ea typeface="黑体" panose="02010609060101010101" pitchFamily="49" charset="-122"/>
                <a:cs typeface="+mj-cs"/>
              </a:rPr>
              <a:t>专题五 钠、镁、铝及其化合物</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a:solidFill>
                  <a:schemeClr val="bg1"/>
                </a:solidFill>
                <a:ea typeface="黑体" panose="02010609060101010101" pitchFamily="49" charset="-122"/>
              </a:rPr>
              <a:t>高考化学</a:t>
            </a:r>
            <a:r>
              <a:rPr lang="zh-CN" altLang="en-US" sz="4000" dirty="0">
                <a:solidFill>
                  <a:schemeClr val="bg1"/>
                </a:solidFill>
                <a:ea typeface="黑体" panose="02010609060101010101" pitchFamily="49" charset="-122"/>
              </a:rPr>
              <a:t> </a:t>
            </a:r>
            <a:r>
              <a:rPr lang="zh-CN" altLang="en-US" sz="1800" dirty="0">
                <a:solidFill>
                  <a:schemeClr val="bg1"/>
                </a:solidFill>
                <a:ea typeface="黑体" panose="02010609060101010101" pitchFamily="49" charset="-122"/>
              </a:rPr>
              <a:t>(课标专用)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953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B组　课标Ⅱ、Ⅲ及其他省(区、市)卷题组</a:t>
            </a:r>
          </a:p>
        </p:txBody>
      </p:sp>
      <p:sp>
        <p:nvSpPr>
          <p:cNvPr id="3" name="TextBox 2"/>
          <p:cNvSpPr txBox="1"/>
          <p:nvPr/>
        </p:nvSpPr>
        <p:spPr>
          <a:xfrm>
            <a:off x="540000" y="1486931"/>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　钠、镁、铝及其化合物</a:t>
            </a:r>
          </a:p>
        </p:txBody>
      </p:sp>
      <p:sp>
        <p:nvSpPr>
          <p:cNvPr id="4" name="TextBox 2"/>
          <p:cNvSpPr txBox="1"/>
          <p:nvPr/>
        </p:nvSpPr>
        <p:spPr>
          <a:xfrm>
            <a:off x="540000" y="1915307"/>
            <a:ext cx="8127000" cy="20764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(2019课标Ⅱ,11,6分)下列化学方程式中,不能正确表达反应颜色变化的是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A.向CuSO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溶液中加入足量Zn粉,溶液蓝色消失Zn+CuSO</a:t>
            </a:r>
            <a:r>
              <a:rPr lang="zh-CN" altLang="en-US" sz="1152" kern="0" baseline="-15000" dirty="0">
                <a:solidFill>
                  <a:srgbClr val="000000"/>
                </a:solidFill>
                <a:latin typeface="Times New Roman" pitchFamily="65" charset="-122"/>
                <a:ea typeface="宋体" pitchFamily="65" charset="-122"/>
              </a:rPr>
              <a:t>4</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Cu+ZnSO</a:t>
            </a:r>
            <a:r>
              <a:rPr lang="zh-CN" altLang="en-US" sz="1152" kern="0" baseline="-15000" dirty="0">
                <a:solidFill>
                  <a:srgbClr val="000000"/>
                </a:solidFill>
                <a:latin typeface="Times New Roman" pitchFamily="65" charset="-122"/>
                <a:ea typeface="宋体" pitchFamily="65" charset="-122"/>
              </a:rPr>
              <a:t>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B.澄清的石灰水久置后出现白色固体Ca(OH)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在空气中放置后由淡黄色变为白色2Na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D.向Mg(OH)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悬浊液中滴加足量FeCl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溶液出现红褐色沉淀3Mg(OH)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+2FeCl</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2Fe(OH)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5" name="图片 3" descr="textimage18.jpeg"/>
          <p:cNvPicPr>
            <a:picLocks noChangeAspect="1"/>
          </p:cNvPicPr>
          <p:nvPr/>
        </p:nvPicPr>
        <p:blipFill>
          <a:blip r:embed="rId4" cstate="print"/>
          <a:stretch>
            <a:fillRect/>
          </a:stretch>
        </p:blipFill>
        <p:spPr>
          <a:xfrm>
            <a:off x="5283056" y="2336481"/>
            <a:ext cx="371474" cy="219074"/>
          </a:xfrm>
          <a:prstGeom prst="rect">
            <a:avLst/>
          </a:prstGeom>
        </p:spPr>
      </p:pic>
      <p:pic>
        <p:nvPicPr>
          <p:cNvPr id="6" name="图片 4" descr="textimage19.jpeg"/>
          <p:cNvPicPr>
            <a:picLocks noChangeAspect="1"/>
          </p:cNvPicPr>
          <p:nvPr/>
        </p:nvPicPr>
        <p:blipFill>
          <a:blip r:embed="rId4" cstate="print"/>
          <a:stretch>
            <a:fillRect/>
          </a:stretch>
        </p:blipFill>
        <p:spPr>
          <a:xfrm>
            <a:off x="4737350" y="2690289"/>
            <a:ext cx="371474" cy="219075"/>
          </a:xfrm>
          <a:prstGeom prst="rect">
            <a:avLst/>
          </a:prstGeom>
        </p:spPr>
      </p:pic>
      <p:pic>
        <p:nvPicPr>
          <p:cNvPr id="7" name="图片 5" descr="textimage20.jpeg"/>
          <p:cNvPicPr>
            <a:picLocks noChangeAspect="1"/>
          </p:cNvPicPr>
          <p:nvPr/>
        </p:nvPicPr>
        <p:blipFill>
          <a:blip r:embed="rId4" cstate="print"/>
          <a:stretch>
            <a:fillRect/>
          </a:stretch>
        </p:blipFill>
        <p:spPr>
          <a:xfrm>
            <a:off x="4659989" y="3044097"/>
            <a:ext cx="371474" cy="219074"/>
          </a:xfrm>
          <a:prstGeom prst="rect">
            <a:avLst/>
          </a:prstGeom>
        </p:spPr>
      </p:pic>
      <p:pic>
        <p:nvPicPr>
          <p:cNvPr id="8" name="图片 6" descr="textimage21.jpeg"/>
          <p:cNvPicPr>
            <a:picLocks noChangeAspect="1"/>
          </p:cNvPicPr>
          <p:nvPr/>
        </p:nvPicPr>
        <p:blipFill>
          <a:blip r:embed="rId4" cstate="print"/>
          <a:stretch>
            <a:fillRect/>
          </a:stretch>
        </p:blipFill>
        <p:spPr>
          <a:xfrm>
            <a:off x="6843382" y="3397905"/>
            <a:ext cx="371474" cy="219074"/>
          </a:xfrm>
          <a:prstGeom prst="rect">
            <a:avLst/>
          </a:prstGeom>
        </p:spPr>
      </p:pic>
      <p:sp>
        <p:nvSpPr>
          <p:cNvPr id="9" name="TextBox 2"/>
          <p:cNvSpPr txBox="1"/>
          <p:nvPr/>
        </p:nvSpPr>
        <p:spPr>
          <a:xfrm>
            <a:off x="540000" y="399177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  C　本题考查了分析和解决化学问题的能力,体现了宏观辨识与微观探析的学科核心</a:t>
            </a:r>
            <a:br>
              <a:rPr dirty="0"/>
            </a:br>
            <a:r>
              <a:rPr lang="zh-CN" altLang="en-US" sz="1530" kern="0" dirty="0">
                <a:solidFill>
                  <a:srgbClr val="000000"/>
                </a:solidFill>
                <a:latin typeface="Times New Roman" pitchFamily="65" charset="-122"/>
                <a:ea typeface="宋体" pitchFamily="65" charset="-122"/>
              </a:rPr>
              <a:t>素养。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C项,Na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在空气中与CO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反应生成了Na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与O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,化学方程式为2Na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+2CO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,故错误。</a:t>
            </a:r>
            <a:endParaRPr lang="zh-CN" altLang="en-US" dirty="0"/>
          </a:p>
        </p:txBody>
      </p:sp>
      <p:pic>
        <p:nvPicPr>
          <p:cNvPr id="10" name="图片 3" descr="textimage22.jpeg"/>
          <p:cNvPicPr>
            <a:picLocks noChangeAspect="1"/>
          </p:cNvPicPr>
          <p:nvPr/>
        </p:nvPicPr>
        <p:blipFill>
          <a:blip r:embed="rId4" cstate="print"/>
          <a:stretch>
            <a:fillRect/>
          </a:stretch>
        </p:blipFill>
        <p:spPr>
          <a:xfrm>
            <a:off x="6918844" y="4766755"/>
            <a:ext cx="371474" cy="219075"/>
          </a:xfrm>
          <a:prstGeom prst="rect">
            <a:avLst/>
          </a:prstGeom>
        </p:spPr>
      </p:pic>
      <p:sp>
        <p:nvSpPr>
          <p:cNvPr id="11" name="TextBox 2"/>
          <p:cNvSpPr txBox="1"/>
          <p:nvPr/>
        </p:nvSpPr>
        <p:spPr>
          <a:xfrm>
            <a:off x="540000" y="540181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解题关键</a:t>
            </a:r>
            <a:r>
              <a:rPr lang="zh-CN" altLang="en-US" sz="1530" kern="0" dirty="0">
                <a:solidFill>
                  <a:srgbClr val="000000"/>
                </a:solidFill>
                <a:latin typeface="Times New Roman" pitchFamily="65" charset="-122"/>
                <a:ea typeface="宋体" pitchFamily="65" charset="-122"/>
              </a:rPr>
              <a:t>　该题不仅要关注所给化学方程式能否解释反应的颜色变化,还要关注所给化学方</a:t>
            </a:r>
            <a:br>
              <a:rPr dirty="0"/>
            </a:br>
            <a:r>
              <a:rPr lang="zh-CN" altLang="en-US" sz="1530" kern="0" dirty="0">
                <a:solidFill>
                  <a:srgbClr val="000000"/>
                </a:solidFill>
                <a:latin typeface="Times New Roman" pitchFamily="65" charset="-122"/>
                <a:ea typeface="宋体" pitchFamily="65" charset="-122"/>
              </a:rPr>
              <a:t>程式是否符合该条件下的反应事实。比如C项,Na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在空气中放置并不能分解成Na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O与O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(2019天津理综,3,6分)下列有关金属及其化合物的应用</a:t>
            </a:r>
            <a:r>
              <a:rPr lang="zh-CN" altLang="en-US" sz="1530" u="sng" kern="0" dirty="0">
                <a:solidFill>
                  <a:srgbClr val="000000"/>
                </a:solidFill>
                <a:latin typeface="Times New Roman" pitchFamily="65" charset="-122"/>
                <a:ea typeface="宋体" pitchFamily="65" charset="-122"/>
              </a:rPr>
              <a:t>不合理</a:t>
            </a:r>
            <a:r>
              <a:rPr lang="zh-CN" altLang="en-US" sz="1530" kern="0" dirty="0">
                <a:solidFill>
                  <a:srgbClr val="000000"/>
                </a:solidFill>
                <a:latin typeface="Times New Roman" pitchFamily="65" charset="-122"/>
                <a:ea typeface="宋体" pitchFamily="65" charset="-122"/>
              </a:rPr>
              <a:t>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A.将废铁屑加入FeCl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溶液中,可用于除去工业废气中的Cl</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B.铝中添加适量锂,制得低密度、高强度的铝合金,可用于航空工业</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C.盐碱地(含较多Na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等)不利于作物生长,可施加熟石灰进行改良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D.无水CoCl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呈蓝色,吸水会变为粉红色,可用于判断变色硅胶是否吸水</a:t>
            </a:r>
            <a:endParaRPr lang="zh-CN" altLang="en-US" dirty="0"/>
          </a:p>
        </p:txBody>
      </p:sp>
      <p:sp>
        <p:nvSpPr>
          <p:cNvPr id="3" name="TextBox 2"/>
          <p:cNvSpPr txBox="1"/>
          <p:nvPr/>
        </p:nvSpPr>
        <p:spPr>
          <a:xfrm>
            <a:off x="540000" y="2777327"/>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本题涉及的考点有铁、氯、钠及其化合物的性质,合金的性质与应用。考查学生</a:t>
            </a:r>
            <a:br>
              <a:rPr dirty="0"/>
            </a:br>
            <a:r>
              <a:rPr lang="zh-CN" altLang="en-US" sz="1530" kern="0" dirty="0">
                <a:solidFill>
                  <a:srgbClr val="000000"/>
                </a:solidFill>
                <a:latin typeface="Times New Roman" pitchFamily="65" charset="-122"/>
                <a:ea typeface="宋体" pitchFamily="65" charset="-122"/>
              </a:rPr>
              <a:t>对元素化合物基础知识的整合能力,体现了宏观辨识与微观探析的学科核心素养。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A项,溶液中发生反应:2Fe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、2Fe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+Fe</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3Fe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,将废铁屑加入FeCl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可以除去工业废气中的Cl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,故正确;B项,铝、锂均为轻金属,铝中添加适量锂可以制得低密</a:t>
            </a:r>
            <a:br>
              <a:rPr dirty="0"/>
            </a:br>
            <a:r>
              <a:rPr lang="zh-CN" altLang="en-US" sz="1530" kern="0" dirty="0">
                <a:solidFill>
                  <a:srgbClr val="000000"/>
                </a:solidFill>
                <a:latin typeface="Times New Roman" pitchFamily="65" charset="-122"/>
                <a:ea typeface="宋体" pitchFamily="65" charset="-122"/>
              </a:rPr>
              <a:t>度、高强度的铝合金,故正确;C项,Na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+Ca(OH)</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+2NaOH,施加熟石灰生成了烧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碱NaOH,碱性增强,不利于作物生长,故错误;D项,无水CoCl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吸水的现象(蓝色变粉红色)明显,</a:t>
            </a:r>
            <a:br>
              <a:rPr dirty="0"/>
            </a:br>
            <a:r>
              <a:rPr lang="zh-CN" altLang="en-US" sz="1530" kern="0" dirty="0">
                <a:solidFill>
                  <a:srgbClr val="000000"/>
                </a:solidFill>
                <a:latin typeface="Times New Roman" pitchFamily="65" charset="-122"/>
                <a:ea typeface="宋体" pitchFamily="65" charset="-122"/>
              </a:rPr>
              <a:t>可用于判断变色硅胶是否吸水,故正确。</a:t>
            </a:r>
            <a:endParaRPr lang="zh-CN" altLang="en-US" dirty="0"/>
          </a:p>
        </p:txBody>
      </p:sp>
      <p:pic>
        <p:nvPicPr>
          <p:cNvPr id="4" name="图片 3" descr="textimage23.jpeg"/>
          <p:cNvPicPr>
            <a:picLocks noChangeAspect="1"/>
          </p:cNvPicPr>
          <p:nvPr/>
        </p:nvPicPr>
        <p:blipFill>
          <a:blip r:embed="rId4" cstate="print"/>
          <a:stretch>
            <a:fillRect/>
          </a:stretch>
        </p:blipFill>
        <p:spPr>
          <a:xfrm>
            <a:off x="3075125" y="3552309"/>
            <a:ext cx="371474" cy="219075"/>
          </a:xfrm>
          <a:prstGeom prst="rect">
            <a:avLst/>
          </a:prstGeom>
        </p:spPr>
      </p:pic>
      <p:pic>
        <p:nvPicPr>
          <p:cNvPr id="5" name="图片 4" descr="textimage24.jpeg"/>
          <p:cNvPicPr>
            <a:picLocks noChangeAspect="1"/>
          </p:cNvPicPr>
          <p:nvPr/>
        </p:nvPicPr>
        <p:blipFill>
          <a:blip r:embed="rId4" cstate="print"/>
          <a:stretch>
            <a:fillRect/>
          </a:stretch>
        </p:blipFill>
        <p:spPr>
          <a:xfrm>
            <a:off x="5206547" y="3552309"/>
            <a:ext cx="371474" cy="219075"/>
          </a:xfrm>
          <a:prstGeom prst="rect">
            <a:avLst/>
          </a:prstGeom>
        </p:spPr>
      </p:pic>
      <p:pic>
        <p:nvPicPr>
          <p:cNvPr id="6" name="图片 5" descr="textimage25.jpeg"/>
          <p:cNvPicPr>
            <a:picLocks noChangeAspect="1"/>
          </p:cNvPicPr>
          <p:nvPr/>
        </p:nvPicPr>
        <p:blipFill>
          <a:blip r:embed="rId4" cstate="print"/>
          <a:stretch>
            <a:fillRect/>
          </a:stretch>
        </p:blipFill>
        <p:spPr>
          <a:xfrm>
            <a:off x="4726434" y="4259925"/>
            <a:ext cx="371474" cy="219074"/>
          </a:xfrm>
          <a:prstGeom prst="rect">
            <a:avLst/>
          </a:prstGeom>
        </p:spPr>
      </p:pic>
      <p:sp>
        <p:nvSpPr>
          <p:cNvPr id="7" name="TextBox 2"/>
          <p:cNvSpPr txBox="1"/>
          <p:nvPr/>
        </p:nvSpPr>
        <p:spPr>
          <a:xfrm>
            <a:off x="540000" y="520621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易错提醒</a:t>
            </a:r>
            <a:r>
              <a:rPr lang="zh-CN" altLang="en-US" sz="1530" kern="0" dirty="0">
                <a:solidFill>
                  <a:srgbClr val="000000"/>
                </a:solidFill>
                <a:latin typeface="Times New Roman" pitchFamily="65" charset="-122"/>
                <a:ea typeface="宋体" pitchFamily="65" charset="-122"/>
              </a:rPr>
              <a:t>　C选项中,熟石灰虽然可以与Na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反应,但反应后会生成碱性更强的烧碱,适得其</a:t>
            </a:r>
            <a:br>
              <a:rPr dirty="0"/>
            </a:br>
            <a:r>
              <a:rPr lang="zh-CN" altLang="en-US" sz="1530" kern="0" dirty="0">
                <a:solidFill>
                  <a:srgbClr val="000000"/>
                </a:solidFill>
                <a:latin typeface="Times New Roman" pitchFamily="65" charset="-122"/>
                <a:ea typeface="宋体" pitchFamily="65" charset="-122"/>
              </a:rPr>
              <a:t>反。解题时务必考虑周到,思维缜密。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(2018江苏单科,3,2分)下列有关物质性质与用途具有对应关系的是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受热易分解,可用于制胃酸中和剂</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熔点高硬度大,可用于制光导纤维</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是两性氧化物,可用作耐高温材料</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D.CaO 能与水反应,可用作食品干燥剂</a:t>
            </a:r>
            <a:endParaRPr lang="zh-CN" altLang="en-US" dirty="0"/>
          </a:p>
        </p:txBody>
      </p:sp>
      <p:sp>
        <p:nvSpPr>
          <p:cNvPr id="3" name="TextBox 2"/>
          <p:cNvSpPr txBox="1"/>
          <p:nvPr/>
        </p:nvSpPr>
        <p:spPr>
          <a:xfrm>
            <a:off x="540000" y="28340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D</a:t>
            </a:r>
            <a:r>
              <a:rPr lang="zh-CN" altLang="en-US" sz="1530" kern="0" dirty="0">
                <a:solidFill>
                  <a:srgbClr val="000000"/>
                </a:solidFill>
                <a:latin typeface="Times New Roman" pitchFamily="65" charset="-122"/>
                <a:ea typeface="宋体" pitchFamily="65" charset="-122"/>
              </a:rPr>
              <a:t>　A项,NaHCO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用于制胃酸中和剂应用的是NaHCO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能与胃酸反应生成NaCl、CO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a:t>
            </a:r>
            <a:br>
              <a:rPr dirty="0"/>
            </a:b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O这一性质,与NaHCO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受热易分解无关;B项,SiO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用于制光导纤维与其熔点、硬度等性质无</a:t>
            </a:r>
            <a:br>
              <a:rPr dirty="0"/>
            </a:br>
            <a:r>
              <a:rPr lang="zh-CN" altLang="en-US" sz="1530" kern="0" dirty="0">
                <a:solidFill>
                  <a:srgbClr val="000000"/>
                </a:solidFill>
                <a:latin typeface="Times New Roman" pitchFamily="65" charset="-122"/>
                <a:ea typeface="宋体" pitchFamily="65" charset="-122"/>
              </a:rPr>
              <a:t>关;C项,Al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用作耐高温材料是因为其熔点高,与其是两性氧化物无关。</a:t>
            </a:r>
            <a:endParaRPr lang="zh-CN" altLang="en-US" dirty="0"/>
          </a:p>
        </p:txBody>
      </p:sp>
      <p:sp>
        <p:nvSpPr>
          <p:cNvPr id="4" name="TextBox 2"/>
          <p:cNvSpPr txBox="1"/>
          <p:nvPr/>
        </p:nvSpPr>
        <p:spPr>
          <a:xfrm>
            <a:off x="540000" y="384889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拓展延伸</a:t>
            </a:r>
            <a:r>
              <a:rPr lang="zh-CN" altLang="en-US" sz="1530" kern="0" dirty="0">
                <a:solidFill>
                  <a:srgbClr val="000000"/>
                </a:solidFill>
                <a:latin typeface="Times New Roman" pitchFamily="65" charset="-122"/>
                <a:ea typeface="宋体" pitchFamily="65" charset="-122"/>
              </a:rPr>
              <a:t>　CaO虽可用作食品干燥剂,但本身及与水反应的产物Ca(OH)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对人体都有危害,一定</a:t>
            </a:r>
            <a:br>
              <a:rPr dirty="0"/>
            </a:br>
            <a:r>
              <a:rPr lang="zh-CN" altLang="en-US" sz="1530" kern="0" dirty="0">
                <a:solidFill>
                  <a:srgbClr val="000000"/>
                </a:solidFill>
                <a:latin typeface="Times New Roman" pitchFamily="65" charset="-122"/>
                <a:ea typeface="宋体" pitchFamily="65" charset="-122"/>
              </a:rPr>
              <a:t>不能误食。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(2017江苏单科,3,2分)下列有关物质性质与用途具有对应关系的是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吸收CO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产生O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,可用作呼吸面具供氧剂</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B.ClO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具有还原性,可用于自来水的杀菌消毒</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硬度大,可用于制造光导纤维</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易溶于水,可用作制冷剂</a:t>
            </a:r>
            <a:endParaRPr lang="zh-CN" altLang="en-US" dirty="0"/>
          </a:p>
        </p:txBody>
      </p:sp>
      <p:sp>
        <p:nvSpPr>
          <p:cNvPr id="3" name="TextBox 2"/>
          <p:cNvSpPr txBox="1"/>
          <p:nvPr/>
        </p:nvSpPr>
        <p:spPr>
          <a:xfrm>
            <a:off x="540000" y="277732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a:t>
            </a:r>
            <a:r>
              <a:rPr lang="zh-CN" altLang="en-US" sz="1530" kern="0" dirty="0">
                <a:solidFill>
                  <a:srgbClr val="000000"/>
                </a:solidFill>
                <a:latin typeface="Times New Roman" pitchFamily="65" charset="-122"/>
                <a:ea typeface="宋体" pitchFamily="65" charset="-122"/>
              </a:rPr>
              <a:t>　本题考查Na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的性质及应用。B项,ClO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具有很强的氧化性,可</a:t>
            </a:r>
            <a:br>
              <a:rPr dirty="0"/>
            </a:br>
            <a:r>
              <a:rPr lang="zh-CN" altLang="en-US" sz="1530" kern="0" dirty="0">
                <a:solidFill>
                  <a:srgbClr val="000000"/>
                </a:solidFill>
                <a:latin typeface="Times New Roman" pitchFamily="65" charset="-122"/>
                <a:ea typeface="宋体" pitchFamily="65" charset="-122"/>
              </a:rPr>
              <a:t>用于杀菌消毒;C项,SiO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用于制造光导纤维与其硬度大无关;D项,NH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用作制冷剂是因为其易</a:t>
            </a:r>
            <a:br>
              <a:rPr dirty="0"/>
            </a:br>
            <a:r>
              <a:rPr lang="zh-CN" altLang="en-US" sz="1530" kern="0" dirty="0">
                <a:solidFill>
                  <a:srgbClr val="000000"/>
                </a:solidFill>
                <a:latin typeface="Times New Roman" pitchFamily="65" charset="-122"/>
                <a:ea typeface="宋体" pitchFamily="65" charset="-122"/>
              </a:rPr>
              <a:t>液化,液氨汽化吸热。</a:t>
            </a:r>
            <a:endParaRPr lang="zh-CN" altLang="en-US" dirty="0"/>
          </a:p>
        </p:txBody>
      </p:sp>
      <p:sp>
        <p:nvSpPr>
          <p:cNvPr id="4" name="TextBox 2"/>
          <p:cNvSpPr txBox="1"/>
          <p:nvPr/>
        </p:nvSpPr>
        <p:spPr>
          <a:xfrm>
            <a:off x="540000" y="3831274"/>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知识拓展　</a:t>
            </a:r>
            <a:r>
              <a:rPr lang="zh-CN" altLang="en-US" sz="1530" kern="0" dirty="0">
                <a:solidFill>
                  <a:srgbClr val="000000"/>
                </a:solidFill>
                <a:latin typeface="Times New Roman" pitchFamily="65" charset="-122"/>
                <a:ea typeface="宋体" pitchFamily="65" charset="-122"/>
              </a:rPr>
              <a:t>ClO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是一种自来水消毒剂,比Cl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的消毒效果要好,杀菌消毒的同时不会生成新的有</a:t>
            </a:r>
            <a:br>
              <a:rPr dirty="0"/>
            </a:br>
            <a:r>
              <a:rPr lang="zh-CN" altLang="en-US" sz="1530" kern="0" dirty="0">
                <a:solidFill>
                  <a:srgbClr val="000000"/>
                </a:solidFill>
                <a:latin typeface="Times New Roman" pitchFamily="65" charset="-122"/>
                <a:ea typeface="宋体" pitchFamily="65" charset="-122"/>
              </a:rPr>
              <a:t>毒物质。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261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(2016天津理综,1,6分)根据所给的信息和标志,判断下列说法</a:t>
            </a:r>
            <a:r>
              <a:rPr lang="zh-CN" altLang="en-US" sz="1608" kern="0" spc="139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的是</a:t>
            </a:r>
            <a:r>
              <a:rPr lang="zh-CN" altLang="en-US" sz="994" kern="0" spc="53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graphicFrame>
        <p:nvGraphicFramePr>
          <p:cNvPr id="3" name="表格 3"/>
          <p:cNvGraphicFramePr>
            <a:graphicFrameLocks noGrp="1"/>
          </p:cNvGraphicFramePr>
          <p:nvPr/>
        </p:nvGraphicFramePr>
        <p:xfrm>
          <a:off x="540000" y="1486405"/>
          <a:ext cx="7740000" cy="2041212"/>
        </p:xfrm>
        <a:graphic>
          <a:graphicData uri="http://schemas.openxmlformats.org/drawingml/2006/table">
            <a:tbl>
              <a:tblPr/>
              <a:tblGrid>
                <a:gridCol w="2174612">
                  <a:extLst>
                    <a:ext uri="{9D8B030D-6E8A-4147-A177-3AD203B41FA5}">
                      <a16:colId xmlns:a16="http://schemas.microsoft.com/office/drawing/2014/main" val="20000"/>
                    </a:ext>
                  </a:extLst>
                </a:gridCol>
                <a:gridCol w="1695388">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37332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A</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B</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C</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D</a:t>
                      </a:r>
                    </a:p>
                  </a:txBody>
                  <a:tcPr marL="45720" marR="45720"/>
                </a:tc>
                <a:extLst>
                  <a:ext uri="{0D108BD9-81ED-4DB2-BD59-A6C34878D82A}">
                    <a16:rowId xmlns:a16="http://schemas.microsoft.com/office/drawing/2014/main" val="10000"/>
                  </a:ext>
                </a:extLst>
              </a:tr>
              <a:tr h="1012995">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《神农本草经》记载,麻黄能</a:t>
                      </a:r>
                      <a:r>
                        <a:rPr sz="3200" dirty="0"/>
                        <a:t> </a:t>
                      </a:r>
                      <a:r>
                        <a:rPr lang="zh-CN" altLang="en-US" sz="1200" kern="0" dirty="0">
                          <a:solidFill>
                            <a:srgbClr val="000000"/>
                          </a:solidFill>
                          <a:latin typeface="Times New Roman" pitchFamily="65" charset="-122"/>
                          <a:ea typeface="宋体" pitchFamily="65" charset="-122"/>
                        </a:rPr>
                        <a:t>“止咳逆上气”</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碳酸氢钠药片</a:t>
                      </a:r>
                    </a:p>
                    <a:p>
                      <a:pPr eaLnBrk="0" latinLnBrk="1" hangingPunct="0">
                        <a:lnSpc>
                          <a:spcPct val="150000"/>
                        </a:lnSpc>
                        <a:spcBef>
                          <a:spcPts val="0"/>
                        </a:spcBef>
                      </a:pPr>
                      <a:r>
                        <a:rPr lang="zh-CN" altLang="en-US" sz="2000" kern="0" spc="4834"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4000" kern="0" spc="3632"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4400" kern="0" spc="4134"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1"/>
                  </a:ext>
                </a:extLst>
              </a:tr>
              <a:tr h="602640">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古代中国人已用麻黄治疗咳嗽</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该药是抗酸药,服用时喝些醋能提高药效</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看到有该标志的丢弃物,应远离并报警</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贴有该标志的物品是可回收物</a:t>
                      </a:r>
                    </a:p>
                  </a:txBody>
                  <a:tcPr marL="45720" marR="45720"/>
                </a:tc>
                <a:extLst>
                  <a:ext uri="{0D108BD9-81ED-4DB2-BD59-A6C34878D82A}">
                    <a16:rowId xmlns:a16="http://schemas.microsoft.com/office/drawing/2014/main" val="10002"/>
                  </a:ext>
                </a:extLst>
              </a:tr>
            </a:tbl>
          </a:graphicData>
        </a:graphic>
      </p:graphicFrame>
      <p:pic>
        <p:nvPicPr>
          <p:cNvPr id="4" name="图片 4" descr="textimage26.jpeg"/>
          <p:cNvPicPr>
            <a:picLocks noChangeAspect="1"/>
          </p:cNvPicPr>
          <p:nvPr/>
        </p:nvPicPr>
        <p:blipFill>
          <a:blip r:embed="rId5"/>
          <a:stretch>
            <a:fillRect/>
          </a:stretch>
        </p:blipFill>
        <p:spPr>
          <a:xfrm>
            <a:off x="3143240" y="2420137"/>
            <a:ext cx="771525" cy="361950"/>
          </a:xfrm>
          <a:prstGeom prst="rect">
            <a:avLst/>
          </a:prstGeom>
        </p:spPr>
      </p:pic>
      <p:pic>
        <p:nvPicPr>
          <p:cNvPr id="5" name="图片 5" descr="textimage27.jpeg"/>
          <p:cNvPicPr>
            <a:picLocks noChangeAspect="1"/>
          </p:cNvPicPr>
          <p:nvPr/>
        </p:nvPicPr>
        <p:blipFill>
          <a:blip r:embed="rId6"/>
          <a:stretch>
            <a:fillRect/>
          </a:stretch>
        </p:blipFill>
        <p:spPr>
          <a:xfrm>
            <a:off x="4857752" y="2062947"/>
            <a:ext cx="809625" cy="800100"/>
          </a:xfrm>
          <a:prstGeom prst="rect">
            <a:avLst/>
          </a:prstGeom>
        </p:spPr>
      </p:pic>
      <p:pic>
        <p:nvPicPr>
          <p:cNvPr id="6" name="图片 6" descr="textimage28.jpeg"/>
          <p:cNvPicPr>
            <a:picLocks noChangeAspect="1"/>
          </p:cNvPicPr>
          <p:nvPr/>
        </p:nvPicPr>
        <p:blipFill>
          <a:blip r:embed="rId7"/>
          <a:stretch>
            <a:fillRect/>
          </a:stretch>
        </p:blipFill>
        <p:spPr>
          <a:xfrm>
            <a:off x="6786578" y="1991509"/>
            <a:ext cx="885824" cy="828674"/>
          </a:xfrm>
          <a:prstGeom prst="rect">
            <a:avLst/>
          </a:prstGeom>
        </p:spPr>
      </p:pic>
      <p:graphicFrame>
        <p:nvGraphicFramePr>
          <p:cNvPr id="7" name="对象 7"/>
          <p:cNvGraphicFramePr>
            <a:graphicFrameLocks noChangeAspect="1"/>
          </p:cNvGraphicFramePr>
          <p:nvPr/>
        </p:nvGraphicFramePr>
        <p:xfrm>
          <a:off x="5626673" y="1172080"/>
          <a:ext cx="381000" cy="314325"/>
        </p:xfrm>
        <a:graphic>
          <a:graphicData uri="http://schemas.openxmlformats.org/presentationml/2006/ole">
            <mc:AlternateContent xmlns:mc="http://schemas.openxmlformats.org/markup-compatibility/2006">
              <mc:Choice xmlns:v="urn:schemas-microsoft-com:vml" Requires="v">
                <p:oleObj spid="_x0000_s5124" name="Equation" r:id="rId8" imgW="384000" imgH="316800" progId="">
                  <p:embed/>
                </p:oleObj>
              </mc:Choice>
              <mc:Fallback>
                <p:oleObj name="Equation" r:id="rId8" imgW="384000" imgH="3168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26673" y="1172080"/>
                        <a:ext cx="381000" cy="31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2"/>
          <p:cNvSpPr txBox="1"/>
          <p:nvPr/>
        </p:nvSpPr>
        <p:spPr>
          <a:xfrm>
            <a:off x="540000" y="370602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B</a:t>
            </a:r>
            <a:r>
              <a:rPr lang="zh-CN" altLang="en-US" sz="1530" kern="0" dirty="0">
                <a:solidFill>
                  <a:srgbClr val="000000"/>
                </a:solidFill>
                <a:latin typeface="Times New Roman" pitchFamily="65" charset="-122"/>
                <a:ea typeface="宋体" pitchFamily="65" charset="-122"/>
              </a:rPr>
              <a:t>　碳酸氢钠易与醋酸反应,若与醋酸同服,会降低药效。</a:t>
            </a:r>
            <a:endParaRPr lang="zh-CN" altLang="en-US" dirty="0"/>
          </a:p>
        </p:txBody>
      </p:sp>
      <p:sp>
        <p:nvSpPr>
          <p:cNvPr id="9" name="TextBox 2"/>
          <p:cNvSpPr txBox="1"/>
          <p:nvPr/>
        </p:nvSpPr>
        <p:spPr>
          <a:xfrm>
            <a:off x="540000" y="406321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易混易错　</a:t>
            </a:r>
            <a:r>
              <a:rPr lang="zh-CN" altLang="en-US" sz="1530" kern="0" dirty="0">
                <a:solidFill>
                  <a:srgbClr val="000000"/>
                </a:solidFill>
                <a:latin typeface="Times New Roman" pitchFamily="65" charset="-122"/>
                <a:ea typeface="宋体" pitchFamily="65" charset="-122"/>
              </a:rPr>
              <a:t>碳酸氢钠能与醋酸反应,因为醋酸酸性强于碳酸。</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8644"/>
            <a:ext cx="8127000" cy="262007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(2016天津理综,4,6分)下列实验的反应原理用离子方程式表示正确的是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A.室温下,测得氯化铵溶液pH&lt;7,证明一水合氨是弱碱:N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B.用氢氧化钠溶液除去镁粉中的杂质铝:2Al+2OH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C.用碳酸氢钠溶液检验水杨酸中的羧基:</a:t>
            </a:r>
            <a:r>
              <a:rPr lang="zh-CN" altLang="en-US" sz="3856" kern="0" spc="64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+2HC</a:t>
            </a:r>
            <a:r>
              <a:rPr lang="zh-CN" altLang="en-US" sz="1020" kern="0" spc="779" dirty="0">
                <a:solidFill>
                  <a:srgbClr val="000000"/>
                </a:solidFill>
                <a:latin typeface="Times New Roman" pitchFamily="65" charset="-122"/>
                <a:ea typeface="宋体" pitchFamily="65" charset="-122"/>
              </a:rPr>
              <a:t> </a:t>
            </a:r>
            <a:r>
              <a:rPr lang="zh-CN" altLang="en-US" sz="900" kern="0" spc="2055" dirty="0">
                <a:solidFill>
                  <a:srgbClr val="000000"/>
                </a:solidFill>
                <a:latin typeface="Times New Roman" pitchFamily="65" charset="-122"/>
                <a:ea typeface="宋体" pitchFamily="65" charset="-122"/>
              </a:rPr>
              <a:t> </a:t>
            </a:r>
            <a:r>
              <a:rPr lang="zh-CN" altLang="en-US" sz="3894" kern="0" spc="585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D.用高锰酸钾标准溶液滴定草酸:2Mn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+16H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+5C</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+10CO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↑+8H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p:txBody>
      </p:sp>
      <p:pic>
        <p:nvPicPr>
          <p:cNvPr id="3" name="图片 3" descr="textimage29.jpeg"/>
          <p:cNvPicPr>
            <a:picLocks noChangeAspect="1"/>
          </p:cNvPicPr>
          <p:nvPr/>
        </p:nvPicPr>
        <p:blipFill>
          <a:blip r:embed="rId5" cstate="print"/>
          <a:stretch>
            <a:fillRect/>
          </a:stretch>
        </p:blipFill>
        <p:spPr>
          <a:xfrm>
            <a:off x="5932952" y="1469818"/>
            <a:ext cx="371474" cy="219074"/>
          </a:xfrm>
          <a:prstGeom prst="rect">
            <a:avLst/>
          </a:prstGeom>
        </p:spPr>
      </p:pic>
      <p:pic>
        <p:nvPicPr>
          <p:cNvPr id="4" name="图片 4" descr="textimage30.jpeg"/>
          <p:cNvPicPr>
            <a:picLocks noChangeAspect="1"/>
          </p:cNvPicPr>
          <p:nvPr/>
        </p:nvPicPr>
        <p:blipFill>
          <a:blip r:embed="rId5" cstate="print"/>
          <a:stretch>
            <a:fillRect/>
          </a:stretch>
        </p:blipFill>
        <p:spPr>
          <a:xfrm>
            <a:off x="5230469" y="1823626"/>
            <a:ext cx="371474" cy="219075"/>
          </a:xfrm>
          <a:prstGeom prst="rect">
            <a:avLst/>
          </a:prstGeom>
        </p:spPr>
      </p:pic>
      <p:pic>
        <p:nvPicPr>
          <p:cNvPr id="5" name="图片 5" descr="textimage31.jpeg"/>
          <p:cNvPicPr>
            <a:picLocks noChangeAspect="1"/>
          </p:cNvPicPr>
          <p:nvPr/>
        </p:nvPicPr>
        <p:blipFill>
          <a:blip r:embed="rId6"/>
          <a:stretch>
            <a:fillRect/>
          </a:stretch>
        </p:blipFill>
        <p:spPr>
          <a:xfrm>
            <a:off x="3882673" y="2193963"/>
            <a:ext cx="1314450" cy="971550"/>
          </a:xfrm>
          <a:prstGeom prst="rect">
            <a:avLst/>
          </a:prstGeom>
        </p:spPr>
      </p:pic>
      <p:pic>
        <p:nvPicPr>
          <p:cNvPr id="6" name="图片 6" descr="textimage32.jpeg"/>
          <p:cNvPicPr>
            <a:picLocks noChangeAspect="1"/>
          </p:cNvPicPr>
          <p:nvPr/>
        </p:nvPicPr>
        <p:blipFill>
          <a:blip r:embed="rId7"/>
          <a:stretch>
            <a:fillRect/>
          </a:stretch>
        </p:blipFill>
        <p:spPr>
          <a:xfrm>
            <a:off x="5902611" y="2570200"/>
            <a:ext cx="371474" cy="219074"/>
          </a:xfrm>
          <a:prstGeom prst="rect">
            <a:avLst/>
          </a:prstGeom>
        </p:spPr>
      </p:pic>
      <p:pic>
        <p:nvPicPr>
          <p:cNvPr id="7" name="图片 7" descr="textimage33.jpeg"/>
          <p:cNvPicPr>
            <a:picLocks noChangeAspect="1"/>
          </p:cNvPicPr>
          <p:nvPr/>
        </p:nvPicPr>
        <p:blipFill>
          <a:blip r:embed="rId8"/>
          <a:stretch>
            <a:fillRect/>
          </a:stretch>
        </p:blipFill>
        <p:spPr>
          <a:xfrm>
            <a:off x="6274086" y="2189200"/>
            <a:ext cx="1238250" cy="981075"/>
          </a:xfrm>
          <a:prstGeom prst="rect">
            <a:avLst/>
          </a:prstGeom>
        </p:spPr>
      </p:pic>
      <p:pic>
        <p:nvPicPr>
          <p:cNvPr id="8" name="图片 8" descr="textimage34.jpeg"/>
          <p:cNvPicPr>
            <a:picLocks noChangeAspect="1"/>
          </p:cNvPicPr>
          <p:nvPr/>
        </p:nvPicPr>
        <p:blipFill>
          <a:blip r:embed="rId5" cstate="print"/>
          <a:stretch>
            <a:fillRect/>
          </a:stretch>
        </p:blipFill>
        <p:spPr>
          <a:xfrm>
            <a:off x="5076142" y="3527715"/>
            <a:ext cx="371474" cy="219074"/>
          </a:xfrm>
          <a:prstGeom prst="rect">
            <a:avLst/>
          </a:prstGeom>
        </p:spPr>
      </p:pic>
      <p:graphicFrame>
        <p:nvGraphicFramePr>
          <p:cNvPr id="10" name="对象 9"/>
          <p:cNvGraphicFramePr>
            <a:graphicFrameLocks noChangeAspect="1"/>
          </p:cNvGraphicFramePr>
          <p:nvPr/>
        </p:nvGraphicFramePr>
        <p:xfrm>
          <a:off x="5158613" y="1462388"/>
          <a:ext cx="238125" cy="257175"/>
        </p:xfrm>
        <a:graphic>
          <a:graphicData uri="http://schemas.openxmlformats.org/presentationml/2006/ole">
            <mc:AlternateContent xmlns:mc="http://schemas.openxmlformats.org/markup-compatibility/2006">
              <mc:Choice xmlns:v="urn:schemas-microsoft-com:vml" Requires="v">
                <p:oleObj spid="_x0000_s6168" name="Equation" r:id="rId9" imgW="240000" imgH="259200" progId="">
                  <p:embed/>
                </p:oleObj>
              </mc:Choice>
              <mc:Fallback>
                <p:oleObj name="Equation" r:id="rId9" imgW="240000" imgH="2592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58613" y="1462388"/>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5942144" y="1816196"/>
          <a:ext cx="228599" cy="257174"/>
        </p:xfrm>
        <a:graphic>
          <a:graphicData uri="http://schemas.openxmlformats.org/presentationml/2006/ole">
            <mc:AlternateContent xmlns:mc="http://schemas.openxmlformats.org/markup-compatibility/2006">
              <mc:Choice xmlns:v="urn:schemas-microsoft-com:vml" Requires="v">
                <p:oleObj spid="_x0000_s6169" name="Equation" r:id="rId11" imgW="230400" imgH="259200" progId="">
                  <p:embed/>
                </p:oleObj>
              </mc:Choice>
              <mc:Fallback>
                <p:oleObj name="Equation" r:id="rId11" imgW="230400" imgH="2592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42144" y="1816196"/>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5674011" y="2562770"/>
          <a:ext cx="228599" cy="257174"/>
        </p:xfrm>
        <a:graphic>
          <a:graphicData uri="http://schemas.openxmlformats.org/presentationml/2006/ole">
            <mc:AlternateContent xmlns:mc="http://schemas.openxmlformats.org/markup-compatibility/2006">
              <mc:Choice xmlns:v="urn:schemas-microsoft-com:vml" Requires="v">
                <p:oleObj spid="_x0000_s6170" name="Equation" r:id="rId13" imgW="230400" imgH="259200" progId="">
                  <p:embed/>
                </p:oleObj>
              </mc:Choice>
              <mc:Fallback>
                <p:oleObj name="Equation" r:id="rId13" imgW="230400" imgH="259200" progId="">
                  <p:embed/>
                  <p:pic>
                    <p:nvPicPr>
                      <p:cNvPr id="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74011" y="2562770"/>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3677452" y="3520285"/>
          <a:ext cx="228599" cy="257174"/>
        </p:xfrm>
        <a:graphic>
          <a:graphicData uri="http://schemas.openxmlformats.org/presentationml/2006/ole">
            <mc:AlternateContent xmlns:mc="http://schemas.openxmlformats.org/markup-compatibility/2006">
              <mc:Choice xmlns:v="urn:schemas-microsoft-com:vml" Requires="v">
                <p:oleObj spid="_x0000_s6171" name="Equation" r:id="rId15" imgW="230400" imgH="259200" progId="">
                  <p:embed/>
                </p:oleObj>
              </mc:Choice>
              <mc:Fallback>
                <p:oleObj name="Equation" r:id="rId15" imgW="230400" imgH="259200" progId="">
                  <p:embed/>
                  <p:pic>
                    <p:nvPicPr>
                      <p:cNvPr id="0"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77452" y="3520285"/>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nvGraphicFramePr>
        <p:xfrm>
          <a:off x="4790392" y="3520285"/>
          <a:ext cx="285750" cy="257174"/>
        </p:xfrm>
        <a:graphic>
          <a:graphicData uri="http://schemas.openxmlformats.org/presentationml/2006/ole">
            <mc:AlternateContent xmlns:mc="http://schemas.openxmlformats.org/markup-compatibility/2006">
              <mc:Choice xmlns:v="urn:schemas-microsoft-com:vml" Requires="v">
                <p:oleObj spid="_x0000_s6172" name="Equation" r:id="rId17" imgW="288000" imgH="259200" progId="">
                  <p:embed/>
                </p:oleObj>
              </mc:Choice>
              <mc:Fallback>
                <p:oleObj name="Equation" r:id="rId17" imgW="288000" imgH="259200" progId="">
                  <p:embed/>
                  <p:pic>
                    <p:nvPicPr>
                      <p:cNvPr id="0" name="Picture 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790392" y="3520285"/>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2"/>
          <p:cNvSpPr txBox="1"/>
          <p:nvPr/>
        </p:nvSpPr>
        <p:spPr>
          <a:xfrm>
            <a:off x="540000" y="3819987"/>
            <a:ext cx="8127000" cy="20214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B</a:t>
            </a:r>
            <a:r>
              <a:rPr lang="zh-CN" altLang="en-US" sz="1530" kern="0" dirty="0">
                <a:solidFill>
                  <a:srgbClr val="000000"/>
                </a:solidFill>
                <a:latin typeface="Times New Roman" pitchFamily="65" charset="-122"/>
                <a:ea typeface="宋体" pitchFamily="65" charset="-122"/>
              </a:rPr>
              <a:t>　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的水解反应是可逆反应,故应写成N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,A错误;酸性: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羧基&gt;H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&gt;酚羟基&gt;HC</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,所以酚羟基不能与HC</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反应,故离子方程式应写成</a:t>
            </a:r>
            <a:endParaRPr lang="zh-CN" altLang="en-US" dirty="0"/>
          </a:p>
          <a:p>
            <a:pPr marL="0" indent="0" eaLnBrk="0" latinLnBrk="1" hangingPunct="0">
              <a:lnSpc>
                <a:spcPct val="150000"/>
              </a:lnSpc>
              <a:spcBef>
                <a:spcPts val="0"/>
              </a:spcBef>
              <a:buNone/>
            </a:pPr>
            <a:r>
              <a:rPr lang="zh-CN" altLang="en-US" sz="3861" kern="0" spc="686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+HC</a:t>
            </a:r>
            <a:r>
              <a:rPr lang="zh-CN" altLang="en-US" sz="1022" kern="0" spc="777" dirty="0">
                <a:solidFill>
                  <a:srgbClr val="000000"/>
                </a:solidFill>
                <a:latin typeface="Times New Roman" pitchFamily="65" charset="-122"/>
                <a:ea typeface="宋体" pitchFamily="65" charset="-122"/>
              </a:rPr>
              <a:t> </a:t>
            </a:r>
            <a:r>
              <a:rPr lang="zh-CN" altLang="en-US" sz="900" kern="0" spc="2054" dirty="0">
                <a:solidFill>
                  <a:srgbClr val="000000"/>
                </a:solidFill>
                <a:latin typeface="Times New Roman" pitchFamily="65" charset="-122"/>
                <a:ea typeface="宋体" pitchFamily="65" charset="-122"/>
              </a:rPr>
              <a:t> </a:t>
            </a:r>
            <a:r>
              <a:rPr lang="zh-CN" altLang="en-US" sz="3861" kern="0" spc="633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↑,C错误;草酸是弱电解质,不能拆写成</a:t>
            </a:r>
            <a:endParaRPr lang="zh-CN" altLang="en-US" dirty="0"/>
          </a:p>
          <a:p>
            <a:pPr marL="0" indent="0" eaLnBrk="0" latinLnBrk="1" hangingPunct="0">
              <a:lnSpc>
                <a:spcPct val="150000"/>
              </a:lnSpc>
              <a:spcBef>
                <a:spcPts val="880"/>
              </a:spcBef>
              <a:buNone/>
            </a:pPr>
            <a:r>
              <a:rPr lang="zh-CN" altLang="en-US" sz="1530" kern="0" dirty="0">
                <a:solidFill>
                  <a:srgbClr val="000000"/>
                </a:solidFill>
                <a:latin typeface="Times New Roman" pitchFamily="65" charset="-122"/>
                <a:ea typeface="宋体" pitchFamily="65" charset="-122"/>
              </a:rPr>
              <a:t>离子形式,故离子方程式应写为2Mn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+6H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+5H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+10CO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↑+8H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O,D错误。</a:t>
            </a:r>
            <a:endParaRPr lang="zh-CN" altLang="en-US" dirty="0"/>
          </a:p>
        </p:txBody>
      </p:sp>
      <p:pic>
        <p:nvPicPr>
          <p:cNvPr id="16" name="图片 3" descr="textimage35.jpeg"/>
          <p:cNvPicPr>
            <a:picLocks noChangeAspect="1"/>
          </p:cNvPicPr>
          <p:nvPr/>
        </p:nvPicPr>
        <p:blipFill>
          <a:blip r:embed="rId19" cstate="print"/>
          <a:stretch>
            <a:fillRect/>
          </a:stretch>
        </p:blipFill>
        <p:spPr>
          <a:xfrm>
            <a:off x="5510705" y="3887353"/>
            <a:ext cx="371474" cy="219074"/>
          </a:xfrm>
          <a:prstGeom prst="rect">
            <a:avLst/>
          </a:prstGeom>
        </p:spPr>
      </p:pic>
      <p:pic>
        <p:nvPicPr>
          <p:cNvPr id="17" name="图片 4" descr="textimage36.jpeg"/>
          <p:cNvPicPr>
            <a:picLocks noChangeAspect="1"/>
          </p:cNvPicPr>
          <p:nvPr/>
        </p:nvPicPr>
        <p:blipFill>
          <a:blip r:embed="rId20" cstate="print"/>
          <a:stretch>
            <a:fillRect/>
          </a:stretch>
        </p:blipFill>
        <p:spPr>
          <a:xfrm>
            <a:off x="540000" y="4606072"/>
            <a:ext cx="1362075" cy="971549"/>
          </a:xfrm>
          <a:prstGeom prst="rect">
            <a:avLst/>
          </a:prstGeom>
        </p:spPr>
      </p:pic>
      <p:pic>
        <p:nvPicPr>
          <p:cNvPr id="18" name="图片 5" descr="textimage37.jpeg"/>
          <p:cNvPicPr>
            <a:picLocks noChangeAspect="1"/>
          </p:cNvPicPr>
          <p:nvPr/>
        </p:nvPicPr>
        <p:blipFill>
          <a:blip r:embed="rId7"/>
          <a:stretch>
            <a:fillRect/>
          </a:stretch>
        </p:blipFill>
        <p:spPr>
          <a:xfrm>
            <a:off x="2510362" y="4982309"/>
            <a:ext cx="371474" cy="219074"/>
          </a:xfrm>
          <a:prstGeom prst="rect">
            <a:avLst/>
          </a:prstGeom>
        </p:spPr>
      </p:pic>
      <p:pic>
        <p:nvPicPr>
          <p:cNvPr id="19" name="图片 6" descr="textimage38.jpeg"/>
          <p:cNvPicPr>
            <a:picLocks noChangeAspect="1"/>
          </p:cNvPicPr>
          <p:nvPr/>
        </p:nvPicPr>
        <p:blipFill>
          <a:blip r:embed="rId21"/>
          <a:stretch>
            <a:fillRect/>
          </a:stretch>
        </p:blipFill>
        <p:spPr>
          <a:xfrm>
            <a:off x="2881837" y="4606072"/>
            <a:ext cx="1295400" cy="971549"/>
          </a:xfrm>
          <a:prstGeom prst="rect">
            <a:avLst/>
          </a:prstGeom>
        </p:spPr>
      </p:pic>
      <p:pic>
        <p:nvPicPr>
          <p:cNvPr id="20" name="图片 7" descr="textimage39.jpeg"/>
          <p:cNvPicPr>
            <a:picLocks noChangeAspect="1"/>
          </p:cNvPicPr>
          <p:nvPr/>
        </p:nvPicPr>
        <p:blipFill>
          <a:blip r:embed="rId5" cstate="print"/>
          <a:stretch>
            <a:fillRect/>
          </a:stretch>
        </p:blipFill>
        <p:spPr>
          <a:xfrm>
            <a:off x="4876771" y="5599417"/>
            <a:ext cx="371474" cy="219074"/>
          </a:xfrm>
          <a:prstGeom prst="rect">
            <a:avLst/>
          </a:prstGeom>
        </p:spPr>
      </p:pic>
      <p:graphicFrame>
        <p:nvGraphicFramePr>
          <p:cNvPr id="21" name="对象 20"/>
          <p:cNvGraphicFramePr>
            <a:graphicFrameLocks noChangeAspect="1"/>
          </p:cNvGraphicFramePr>
          <p:nvPr/>
        </p:nvGraphicFramePr>
        <p:xfrm>
          <a:off x="1587652" y="3879923"/>
          <a:ext cx="238124" cy="257174"/>
        </p:xfrm>
        <a:graphic>
          <a:graphicData uri="http://schemas.openxmlformats.org/presentationml/2006/ole">
            <mc:AlternateContent xmlns:mc="http://schemas.openxmlformats.org/markup-compatibility/2006">
              <mc:Choice xmlns:v="urn:schemas-microsoft-com:vml" Requires="v">
                <p:oleObj spid="_x0000_s6173" name="Equation" r:id="rId22" imgW="240000" imgH="259200" progId="">
                  <p:embed/>
                </p:oleObj>
              </mc:Choice>
              <mc:Fallback>
                <p:oleObj name="Equation" r:id="rId22" imgW="240000" imgH="259200" progId="">
                  <p:embed/>
                  <p:pic>
                    <p:nvPicPr>
                      <p:cNvPr id="0"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652" y="3879923"/>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对象 21"/>
          <p:cNvGraphicFramePr>
            <a:graphicFrameLocks noChangeAspect="1"/>
          </p:cNvGraphicFramePr>
          <p:nvPr/>
        </p:nvGraphicFramePr>
        <p:xfrm>
          <a:off x="4736367" y="3879923"/>
          <a:ext cx="238125" cy="257175"/>
        </p:xfrm>
        <a:graphic>
          <a:graphicData uri="http://schemas.openxmlformats.org/presentationml/2006/ole">
            <mc:AlternateContent xmlns:mc="http://schemas.openxmlformats.org/markup-compatibility/2006">
              <mc:Choice xmlns:v="urn:schemas-microsoft-com:vml" Requires="v">
                <p:oleObj spid="_x0000_s6174" name="Equation" r:id="rId24" imgW="240000" imgH="259200" progId="">
                  <p:embed/>
                </p:oleObj>
              </mc:Choice>
              <mc:Fallback>
                <p:oleObj name="Equation" r:id="rId24" imgW="240000" imgH="259200" progId="">
                  <p:embed/>
                  <p:pic>
                    <p:nvPicPr>
                      <p:cNvPr id="0" name="Picture 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736367" y="3879923"/>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对象 22"/>
          <p:cNvGraphicFramePr>
            <a:graphicFrameLocks noChangeAspect="1"/>
          </p:cNvGraphicFramePr>
          <p:nvPr/>
        </p:nvGraphicFramePr>
        <p:xfrm>
          <a:off x="2618599" y="4233731"/>
          <a:ext cx="228599" cy="257174"/>
        </p:xfrm>
        <a:graphic>
          <a:graphicData uri="http://schemas.openxmlformats.org/presentationml/2006/ole">
            <mc:AlternateContent xmlns:mc="http://schemas.openxmlformats.org/markup-compatibility/2006">
              <mc:Choice xmlns:v="urn:schemas-microsoft-com:vml" Requires="v">
                <p:oleObj spid="_x0000_s6175" name="Equation" r:id="rId26" imgW="230400" imgH="259200" progId="">
                  <p:embed/>
                </p:oleObj>
              </mc:Choice>
              <mc:Fallback>
                <p:oleObj name="Equation" r:id="rId26" imgW="230400" imgH="259200" progId="">
                  <p:embed/>
                  <p:pic>
                    <p:nvPicPr>
                      <p:cNvPr id="0" name="Picture 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618599" y="4233731"/>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对象 23"/>
          <p:cNvGraphicFramePr>
            <a:graphicFrameLocks noChangeAspect="1"/>
          </p:cNvGraphicFramePr>
          <p:nvPr/>
        </p:nvGraphicFramePr>
        <p:xfrm>
          <a:off x="4721051" y="4233731"/>
          <a:ext cx="228599" cy="257174"/>
        </p:xfrm>
        <a:graphic>
          <a:graphicData uri="http://schemas.openxmlformats.org/presentationml/2006/ole">
            <mc:AlternateContent xmlns:mc="http://schemas.openxmlformats.org/markup-compatibility/2006">
              <mc:Choice xmlns:v="urn:schemas-microsoft-com:vml" Requires="v">
                <p:oleObj spid="_x0000_s6176" name="Equation" r:id="rId28" imgW="230400" imgH="259200" progId="">
                  <p:embed/>
                </p:oleObj>
              </mc:Choice>
              <mc:Fallback>
                <p:oleObj name="Equation" r:id="rId28" imgW="230400" imgH="259200" progId="">
                  <p:embed/>
                  <p:pic>
                    <p:nvPicPr>
                      <p:cNvPr id="0" name="Picture 10"/>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721051" y="4233731"/>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对象 24"/>
          <p:cNvGraphicFramePr>
            <a:graphicFrameLocks noChangeAspect="1"/>
          </p:cNvGraphicFramePr>
          <p:nvPr/>
        </p:nvGraphicFramePr>
        <p:xfrm>
          <a:off x="2281762" y="5085891"/>
          <a:ext cx="228600" cy="257174"/>
        </p:xfrm>
        <a:graphic>
          <a:graphicData uri="http://schemas.openxmlformats.org/presentationml/2006/ole">
            <mc:AlternateContent xmlns:mc="http://schemas.openxmlformats.org/markup-compatibility/2006">
              <mc:Choice xmlns:v="urn:schemas-microsoft-com:vml" Requires="v">
                <p:oleObj spid="_x0000_s6177" name="Equation" r:id="rId30" imgW="230400" imgH="259200" progId="">
                  <p:embed/>
                </p:oleObj>
              </mc:Choice>
              <mc:Fallback>
                <p:oleObj name="Equation" r:id="rId30" imgW="230400" imgH="259200" progId="">
                  <p:embed/>
                  <p:pic>
                    <p:nvPicPr>
                      <p:cNvPr id="0" name="Picture 1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281762" y="5085891"/>
                        <a:ext cx="22860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对象 25"/>
          <p:cNvGraphicFramePr>
            <a:graphicFrameLocks noChangeAspect="1"/>
          </p:cNvGraphicFramePr>
          <p:nvPr/>
        </p:nvGraphicFramePr>
        <p:xfrm>
          <a:off x="3483052" y="5591987"/>
          <a:ext cx="228599" cy="257174"/>
        </p:xfrm>
        <a:graphic>
          <a:graphicData uri="http://schemas.openxmlformats.org/presentationml/2006/ole">
            <mc:AlternateContent xmlns:mc="http://schemas.openxmlformats.org/markup-compatibility/2006">
              <mc:Choice xmlns:v="urn:schemas-microsoft-com:vml" Requires="v">
                <p:oleObj spid="_x0000_s6178" name="Equation" r:id="rId32" imgW="230400" imgH="259200" progId="">
                  <p:embed/>
                </p:oleObj>
              </mc:Choice>
              <mc:Fallback>
                <p:oleObj name="Equation" r:id="rId32" imgW="230400" imgH="259200" progId="">
                  <p:embed/>
                  <p:pic>
                    <p:nvPicPr>
                      <p:cNvPr id="0" name="Picture 1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483052" y="5591987"/>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TextBox 2"/>
          <p:cNvSpPr txBox="1"/>
          <p:nvPr/>
        </p:nvSpPr>
        <p:spPr>
          <a:xfrm>
            <a:off x="540000" y="5849161"/>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易混易错</a:t>
            </a:r>
            <a:r>
              <a:rPr lang="zh-CN" altLang="en-US" sz="1530" kern="0" dirty="0">
                <a:solidFill>
                  <a:srgbClr val="000000"/>
                </a:solidFill>
                <a:latin typeface="Times New Roman" pitchFamily="65" charset="-122"/>
                <a:ea typeface="宋体" pitchFamily="65" charset="-122"/>
              </a:rPr>
              <a:t>　水解反应一般很微弱,要用“</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”;草酸是弱电解质,书写离子方程式时不能拆写</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成离子形式。</a:t>
            </a:r>
            <a:endParaRPr lang="zh-CN" altLang="en-US" dirty="0"/>
          </a:p>
        </p:txBody>
      </p:sp>
      <p:pic>
        <p:nvPicPr>
          <p:cNvPr id="28" name="图片 3" descr="textimage40.jpeg"/>
          <p:cNvPicPr>
            <a:picLocks noChangeAspect="1"/>
          </p:cNvPicPr>
          <p:nvPr/>
        </p:nvPicPr>
        <p:blipFill>
          <a:blip r:embed="rId19" cstate="print"/>
          <a:stretch>
            <a:fillRect/>
          </a:stretch>
        </p:blipFill>
        <p:spPr>
          <a:xfrm>
            <a:off x="3893400" y="5916527"/>
            <a:ext cx="371474" cy="219074"/>
          </a:xfrm>
          <a:prstGeom prst="rect">
            <a:avLst/>
          </a:prstGeom>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(2015山东理综,10,5分)某化合物由两种单质直接反应生成,将其加入Ba(HCO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溶液中同时</a:t>
            </a:r>
            <a:br>
              <a:rPr dirty="0"/>
            </a:br>
            <a:r>
              <a:rPr lang="zh-CN" altLang="en-US" sz="1530" kern="0" dirty="0">
                <a:solidFill>
                  <a:srgbClr val="000000"/>
                </a:solidFill>
                <a:latin typeface="Times New Roman" pitchFamily="65" charset="-122"/>
                <a:ea typeface="宋体" pitchFamily="65" charset="-122"/>
              </a:rPr>
              <a:t>有气体和沉淀产生。下列化合物中符合上述条件的是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A.AlCl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B.Na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　　C.FeCl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D.SiO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40000" y="213438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a:t>
            </a:r>
            <a:r>
              <a:rPr lang="zh-CN" altLang="en-US" sz="1530" kern="0" dirty="0">
                <a:solidFill>
                  <a:srgbClr val="000000"/>
                </a:solidFill>
                <a:latin typeface="Times New Roman" pitchFamily="65" charset="-122"/>
                <a:ea typeface="宋体" pitchFamily="65" charset="-122"/>
              </a:rPr>
              <a:t>　AlCl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可由Al与Cl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直接反应生成,加入Ba(HCO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溶液中因发生相互促进的水解反应</a:t>
            </a:r>
            <a:br>
              <a:rPr dirty="0"/>
            </a:br>
            <a:r>
              <a:rPr lang="zh-CN" altLang="en-US" sz="1530" kern="0" dirty="0">
                <a:solidFill>
                  <a:srgbClr val="000000"/>
                </a:solidFill>
                <a:latin typeface="Times New Roman" pitchFamily="65" charset="-122"/>
                <a:ea typeface="宋体" pitchFamily="65" charset="-122"/>
              </a:rPr>
              <a:t>而同时生成气体和沉淀:Al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+3HC</a:t>
            </a:r>
            <a:r>
              <a:rPr lang="zh-CN" altLang="en-US" sz="1412" kern="0" spc="387" dirty="0">
                <a:solidFill>
                  <a:srgbClr val="000000"/>
                </a:solidFill>
                <a:latin typeface="Times New Roman" pitchFamily="65" charset="-122"/>
                <a:ea typeface="宋体" pitchFamily="65" charset="-122"/>
              </a:rPr>
              <a:t> </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↑,A正确;Na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O加入Ba(HCO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中生成BaCO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沉淀,但无气体产生,B错误;Fe与Cl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直接反应生成FeCl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,C错误;SiO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与Ba(HCO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br>
              <a:rPr dirty="0"/>
            </a:br>
            <a:r>
              <a:rPr lang="zh-CN" altLang="en-US" sz="1530" kern="0" dirty="0">
                <a:solidFill>
                  <a:srgbClr val="000000"/>
                </a:solidFill>
                <a:latin typeface="Times New Roman" pitchFamily="65" charset="-122"/>
                <a:ea typeface="宋体" pitchFamily="65" charset="-122"/>
              </a:rPr>
              <a:t>溶液不反应,D错误。</a:t>
            </a:r>
            <a:endParaRPr lang="zh-CN" altLang="en-US" dirty="0"/>
          </a:p>
        </p:txBody>
      </p:sp>
      <p:pic>
        <p:nvPicPr>
          <p:cNvPr id="4" name="图片 3" descr="textimage41.jpeg"/>
          <p:cNvPicPr>
            <a:picLocks noChangeAspect="1"/>
          </p:cNvPicPr>
          <p:nvPr/>
        </p:nvPicPr>
        <p:blipFill>
          <a:blip r:embed="rId5" cstate="print"/>
          <a:stretch>
            <a:fillRect/>
          </a:stretch>
        </p:blipFill>
        <p:spPr>
          <a:xfrm>
            <a:off x="3541315" y="2555559"/>
            <a:ext cx="371474" cy="219074"/>
          </a:xfrm>
          <a:prstGeom prst="rect">
            <a:avLst/>
          </a:prstGeom>
        </p:spPr>
      </p:pic>
      <p:graphicFrame>
        <p:nvGraphicFramePr>
          <p:cNvPr id="5" name="对象 4"/>
          <p:cNvGraphicFramePr>
            <a:graphicFrameLocks noChangeAspect="1"/>
          </p:cNvGraphicFramePr>
          <p:nvPr/>
        </p:nvGraphicFramePr>
        <p:xfrm>
          <a:off x="3312715" y="2548129"/>
          <a:ext cx="228599" cy="257174"/>
        </p:xfrm>
        <a:graphic>
          <a:graphicData uri="http://schemas.openxmlformats.org/presentationml/2006/ole">
            <mc:AlternateContent xmlns:mc="http://schemas.openxmlformats.org/markup-compatibility/2006">
              <mc:Choice xmlns:v="urn:schemas-microsoft-com:vml" Requires="v">
                <p:oleObj spid="_x0000_s86019" name="Equation" r:id="rId6" imgW="230400" imgH="259200" progId="">
                  <p:embed/>
                </p:oleObj>
              </mc:Choice>
              <mc:Fallback>
                <p:oleObj name="Equation" r:id="rId6" imgW="230400" imgH="2592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2715" y="2548129"/>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317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(2018天津理综,7,14分)下图中反应①是制备SiH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的一种方法,其副产物MgCl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·6NH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是优质的</a:t>
            </a:r>
            <a:br>
              <a:rPr dirty="0"/>
            </a:br>
            <a:r>
              <a:rPr lang="zh-CN" altLang="en-US" sz="1530" kern="0" dirty="0">
                <a:solidFill>
                  <a:srgbClr val="000000"/>
                </a:solidFill>
                <a:latin typeface="Times New Roman" pitchFamily="65" charset="-122"/>
                <a:ea typeface="宋体" pitchFamily="65" charset="-122"/>
              </a:rPr>
              <a:t>镁资源。回答下列问题:</a:t>
            </a:r>
            <a:endParaRPr lang="zh-CN" altLang="en-US" dirty="0"/>
          </a:p>
          <a:p>
            <a:pPr marL="0" indent="0" eaLnBrk="0" latinLnBrk="1" hangingPunct="0">
              <a:lnSpc>
                <a:spcPct val="150000"/>
              </a:lnSpc>
              <a:spcBef>
                <a:spcPts val="0"/>
              </a:spcBef>
              <a:buNone/>
            </a:pPr>
            <a:r>
              <a:rPr lang="zh-CN" altLang="en-US" sz="8041" kern="0" spc="46783"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325"/>
              </a:spcBef>
              <a:buNone/>
            </a:pPr>
            <a:r>
              <a:rPr lang="zh-CN" altLang="en-US" sz="1530" kern="0" dirty="0">
                <a:solidFill>
                  <a:srgbClr val="000000"/>
                </a:solidFill>
                <a:latin typeface="Times New Roman" pitchFamily="65" charset="-122"/>
                <a:ea typeface="宋体" pitchFamily="65" charset="-122"/>
              </a:rPr>
              <a:t>(1)MgCl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·6NH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所含元素的简单离子半径由小到大的顺序(H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除外):</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,Mg在元素周期表中的位置:</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的电子式:</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B的化学式为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。反应②的必备条件是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。上图中可以循环使用</a:t>
            </a:r>
            <a:br>
              <a:rPr dirty="0"/>
            </a:br>
            <a:r>
              <a:rPr lang="zh-CN" altLang="en-US" sz="1530" kern="0" dirty="0">
                <a:solidFill>
                  <a:srgbClr val="000000"/>
                </a:solidFill>
                <a:latin typeface="Times New Roman" pitchFamily="65" charset="-122"/>
                <a:ea typeface="宋体" pitchFamily="65" charset="-122"/>
              </a:rPr>
              <a:t>的物质有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(3)在一定条件下,由SiH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和CH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反应生成H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和一种固体耐磨材料</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(写化学式)。</a:t>
            </a:r>
            <a:endParaRPr lang="zh-CN" altLang="en-US" dirty="0"/>
          </a:p>
        </p:txBody>
      </p:sp>
      <p:pic>
        <p:nvPicPr>
          <p:cNvPr id="3" name="图片 3" descr="textimage42.jpeg"/>
          <p:cNvPicPr>
            <a:picLocks noChangeAspect="1"/>
          </p:cNvPicPr>
          <p:nvPr/>
        </p:nvPicPr>
        <p:blipFill>
          <a:blip r:embed="rId4"/>
          <a:stretch>
            <a:fillRect/>
          </a:stretch>
        </p:blipFill>
        <p:spPr>
          <a:xfrm>
            <a:off x="1857356" y="1920071"/>
            <a:ext cx="5149406" cy="1620196"/>
          </a:xfrm>
          <a:prstGeom prst="rect">
            <a:avLst/>
          </a:prstGeom>
        </p:spPr>
      </p:pic>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883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(4)为实现燃煤脱硫,向煤中加入浆状Mg(OH)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,使燃烧产生的SO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转化为稳定的Mg化合物,写出</a:t>
            </a:r>
            <a:br>
              <a:rPr dirty="0"/>
            </a:br>
            <a:r>
              <a:rPr lang="zh-CN" altLang="en-US" sz="1530" kern="0" dirty="0">
                <a:solidFill>
                  <a:srgbClr val="000000"/>
                </a:solidFill>
                <a:latin typeface="Times New Roman" pitchFamily="65" charset="-122"/>
                <a:ea typeface="宋体" pitchFamily="65" charset="-122"/>
              </a:rPr>
              <a:t>该反应的化学方程式: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(5)用Mg制成的格氏试剂(RMgBr)常用于有机合成,例如制备醇类化合物的合成路线如下:</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RBr</a:t>
            </a:r>
            <a:r>
              <a:rPr lang="zh-CN" altLang="en-US" sz="1867" kern="0" spc="473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RMgBr</a:t>
            </a:r>
            <a:r>
              <a:rPr lang="zh-CN" altLang="en-US" sz="3306" kern="0" spc="29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r>
              <a:rPr lang="zh-CN" altLang="en-US" sz="2450" kern="0" spc="32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(R:烃基;R':烃基或H)</a:t>
            </a:r>
            <a:endParaRPr lang="zh-CN" altLang="en-US" dirty="0"/>
          </a:p>
          <a:p>
            <a:pPr marL="0" indent="0" eaLnBrk="0" latinLnBrk="1" hangingPunct="0">
              <a:lnSpc>
                <a:spcPct val="150000"/>
              </a:lnSpc>
              <a:spcBef>
                <a:spcPts val="536"/>
              </a:spcBef>
              <a:buNone/>
            </a:pPr>
            <a:r>
              <a:rPr lang="zh-CN" altLang="en-US" sz="1530" kern="0" dirty="0">
                <a:solidFill>
                  <a:srgbClr val="000000"/>
                </a:solidFill>
                <a:latin typeface="Times New Roman" pitchFamily="65" charset="-122"/>
                <a:ea typeface="宋体" pitchFamily="65" charset="-122"/>
              </a:rPr>
              <a:t>依据上述信息,写出制备</a:t>
            </a:r>
            <a:r>
              <a:rPr lang="zh-CN" altLang="en-US" sz="2620" kern="0" spc="997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所需醛的可能结构简式:</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77"/>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43.jpeg"/>
          <p:cNvPicPr>
            <a:picLocks noChangeAspect="1"/>
          </p:cNvPicPr>
          <p:nvPr/>
        </p:nvPicPr>
        <p:blipFill>
          <a:blip r:embed="rId5"/>
          <a:stretch>
            <a:fillRect/>
          </a:stretch>
        </p:blipFill>
        <p:spPr>
          <a:xfrm>
            <a:off x="864063" y="2384826"/>
            <a:ext cx="838199" cy="457200"/>
          </a:xfrm>
          <a:prstGeom prst="rect">
            <a:avLst/>
          </a:prstGeom>
        </p:spPr>
      </p:pic>
      <p:pic>
        <p:nvPicPr>
          <p:cNvPr id="4" name="图片 4" descr="textimage44.jpeg"/>
          <p:cNvPicPr>
            <a:picLocks noChangeAspect="1"/>
          </p:cNvPicPr>
          <p:nvPr/>
        </p:nvPicPr>
        <p:blipFill>
          <a:blip r:embed="rId6"/>
          <a:stretch>
            <a:fillRect/>
          </a:stretch>
        </p:blipFill>
        <p:spPr>
          <a:xfrm>
            <a:off x="2344979" y="2208613"/>
            <a:ext cx="790575" cy="809625"/>
          </a:xfrm>
          <a:prstGeom prst="rect">
            <a:avLst/>
          </a:prstGeom>
        </p:spPr>
      </p:pic>
      <p:pic>
        <p:nvPicPr>
          <p:cNvPr id="5" name="图片 5" descr="textimage45.jpeg"/>
          <p:cNvPicPr>
            <a:picLocks noChangeAspect="1"/>
          </p:cNvPicPr>
          <p:nvPr/>
        </p:nvPicPr>
        <p:blipFill>
          <a:blip r:embed="rId7"/>
          <a:stretch>
            <a:fillRect/>
          </a:stretch>
        </p:blipFill>
        <p:spPr>
          <a:xfrm>
            <a:off x="3184154" y="2313388"/>
            <a:ext cx="723900" cy="600075"/>
          </a:xfrm>
          <a:prstGeom prst="rect">
            <a:avLst/>
          </a:prstGeom>
        </p:spPr>
      </p:pic>
      <p:pic>
        <p:nvPicPr>
          <p:cNvPr id="6" name="图片 6" descr="textimage46.jpeg"/>
          <p:cNvPicPr>
            <a:picLocks noChangeAspect="1"/>
          </p:cNvPicPr>
          <p:nvPr/>
        </p:nvPicPr>
        <p:blipFill>
          <a:blip r:embed="rId8"/>
          <a:stretch>
            <a:fillRect/>
          </a:stretch>
        </p:blipFill>
        <p:spPr>
          <a:xfrm>
            <a:off x="2532600" y="3027092"/>
            <a:ext cx="1600200" cy="609600"/>
          </a:xfrm>
          <a:prstGeom prst="rect">
            <a:avLst/>
          </a:prstGeom>
        </p:spPr>
      </p:pic>
      <p:sp>
        <p:nvSpPr>
          <p:cNvPr id="7" name="TextBox 2"/>
          <p:cNvSpPr txBox="1"/>
          <p:nvPr/>
        </p:nvSpPr>
        <p:spPr>
          <a:xfrm>
            <a:off x="540000" y="3891878"/>
            <a:ext cx="8127000" cy="18144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(14分)(1)</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)&lt;</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)&lt;</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(N</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)&lt;</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　第三周期ⅡA族　[H：</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28"/>
              </a:spcBef>
              <a:buNone/>
            </a:pPr>
            <a:r>
              <a:rPr lang="zh-CN" altLang="en-US" sz="1530" kern="0" dirty="0">
                <a:solidFill>
                  <a:srgbClr val="000000"/>
                </a:solidFill>
                <a:latin typeface="Times New Roman" pitchFamily="65" charset="-122"/>
                <a:ea typeface="宋体" pitchFamily="65" charset="-122"/>
              </a:rPr>
              <a:t>(2)Mg</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Si　熔融,电解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(3)SiC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2MgSO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CHO,CH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CHO</a:t>
            </a:r>
            <a:endParaRPr lang="zh-CN" altLang="en-US" dirty="0"/>
          </a:p>
        </p:txBody>
      </p:sp>
      <p:pic>
        <p:nvPicPr>
          <p:cNvPr id="8" name="图片 3" descr="textimage47.jpeg"/>
          <p:cNvPicPr>
            <a:picLocks noChangeAspect="1"/>
          </p:cNvPicPr>
          <p:nvPr/>
        </p:nvPicPr>
        <p:blipFill>
          <a:blip r:embed="rId9" cstate="print"/>
          <a:stretch>
            <a:fillRect/>
          </a:stretch>
        </p:blipFill>
        <p:spPr>
          <a:xfrm>
            <a:off x="2395342" y="5115329"/>
            <a:ext cx="371474" cy="219074"/>
          </a:xfrm>
          <a:prstGeom prst="rect">
            <a:avLst/>
          </a:prstGeom>
        </p:spPr>
      </p:pic>
      <p:graphicFrame>
        <p:nvGraphicFramePr>
          <p:cNvPr id="9" name="对象 8"/>
          <p:cNvGraphicFramePr>
            <a:graphicFrameLocks noChangeAspect="1"/>
          </p:cNvGraphicFramePr>
          <p:nvPr>
            <p:extLst>
              <p:ext uri="{D42A27DB-BD31-4B8C-83A1-F6EECF244321}">
                <p14:modId xmlns:p14="http://schemas.microsoft.com/office/powerpoint/2010/main" val="662445979"/>
              </p:ext>
            </p:extLst>
          </p:nvPr>
        </p:nvGraphicFramePr>
        <p:xfrm>
          <a:off x="6079297" y="3946668"/>
          <a:ext cx="161925" cy="390525"/>
        </p:xfrm>
        <a:graphic>
          <a:graphicData uri="http://schemas.openxmlformats.org/presentationml/2006/ole">
            <mc:AlternateContent xmlns:mc="http://schemas.openxmlformats.org/markup-compatibility/2006">
              <mc:Choice xmlns:v="urn:schemas-microsoft-com:vml" Requires="v">
                <p:oleObj spid="_x0000_s92165" name="Equation" r:id="rId10" imgW="163200" imgH="393600" progId="">
                  <p:embed/>
                </p:oleObj>
              </mc:Choice>
              <mc:Fallback>
                <p:oleObj name="Equation" r:id="rId10" imgW="163200" imgH="393600" progId="">
                  <p:embed/>
                  <p:pic>
                    <p:nvPicPr>
                      <p:cNvPr id="0" name="Picture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79297" y="3946668"/>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263828533"/>
              </p:ext>
            </p:extLst>
          </p:nvPr>
        </p:nvGraphicFramePr>
        <p:xfrm>
          <a:off x="7157114" y="3956908"/>
          <a:ext cx="161925" cy="390525"/>
        </p:xfrm>
        <a:graphic>
          <a:graphicData uri="http://schemas.openxmlformats.org/presentationml/2006/ole">
            <mc:AlternateContent xmlns:mc="http://schemas.openxmlformats.org/markup-compatibility/2006">
              <mc:Choice xmlns:v="urn:schemas-microsoft-com:vml" Requires="v">
                <p:oleObj spid="_x0000_s92166" name="Equation" r:id="rId12" imgW="163200" imgH="393600" progId="">
                  <p:embed/>
                </p:oleObj>
              </mc:Choice>
              <mc:Fallback>
                <p:oleObj name="Equation" r:id="rId12" imgW="163200" imgH="393600" progId="">
                  <p:embed/>
                  <p:pic>
                    <p:nvPicPr>
                      <p:cNvPr id="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7114" y="3956908"/>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45839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本题考查物质结构与元素周期律、工艺流程、简单有机合成。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只有原子核;N</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有两个电子层,当电子层结构相同时,原子序数越大离子半径越小;</a:t>
            </a:r>
            <a:br>
              <a:rPr dirty="0"/>
            </a:br>
            <a:r>
              <a:rPr lang="zh-CN" altLang="en-US" sz="1530" kern="0" dirty="0">
                <a:solidFill>
                  <a:srgbClr val="000000"/>
                </a:solidFill>
                <a:latin typeface="Times New Roman" pitchFamily="65" charset="-122"/>
                <a:ea typeface="宋体" pitchFamily="65" charset="-122"/>
              </a:rPr>
              <a:t>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有三个电子层,故离子半径:</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)&lt;</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)&lt;</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(N</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)&lt;</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是离子化合物,其电子式为</a:t>
            </a:r>
            <a:br>
              <a:rPr dirty="0"/>
            </a:br>
            <a:r>
              <a:rPr lang="zh-CN" altLang="en-US" sz="1530" kern="0" dirty="0">
                <a:solidFill>
                  <a:srgbClr val="000000"/>
                </a:solidFill>
                <a:latin typeface="Times New Roman" pitchFamily="65" charset="-122"/>
                <a:ea typeface="宋体" pitchFamily="65" charset="-122"/>
              </a:rPr>
              <a:t>[H：</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(2)由反应①产物逆推可知A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B由Mg、Si组成,故化学式为Mg</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Si。电解熔融MgCl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可制取Mg,</a:t>
            </a:r>
            <a:br>
              <a:rPr dirty="0"/>
            </a:br>
            <a:r>
              <a:rPr lang="zh-CN" altLang="en-US" sz="1530" kern="0" dirty="0">
                <a:solidFill>
                  <a:srgbClr val="000000"/>
                </a:solidFill>
                <a:latin typeface="Times New Roman" pitchFamily="65" charset="-122"/>
                <a:ea typeface="宋体" pitchFamily="65" charset="-122"/>
              </a:rPr>
              <a:t>反应的化学方程式为MgCl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(熔融)</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↑。反应过程中生成的NH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Cl可以是反</a:t>
            </a:r>
            <a:endParaRPr lang="zh-CN" altLang="en-US" dirty="0"/>
          </a:p>
          <a:p>
            <a:pPr marL="0" indent="0" eaLnBrk="0" latinLnBrk="1" hangingPunct="0">
              <a:lnSpc>
                <a:spcPct val="150000"/>
              </a:lnSpc>
              <a:spcBef>
                <a:spcPts val="92"/>
              </a:spcBef>
              <a:buNone/>
            </a:pPr>
            <a:r>
              <a:rPr lang="zh-CN" altLang="en-US" sz="1530" kern="0" dirty="0">
                <a:solidFill>
                  <a:srgbClr val="000000"/>
                </a:solidFill>
                <a:latin typeface="Times New Roman" pitchFamily="65" charset="-122"/>
                <a:ea typeface="宋体" pitchFamily="65" charset="-122"/>
              </a:rPr>
              <a:t>应①的反应物,故二者可以循环使用。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(3)依据原子守恒可知SiH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与CH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反应生成H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和SiC,SiC俗称金刚砂,是一种固体耐磨材料。</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转化为MgSO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,反应的化学方程式为2Mg(OH)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2MgSO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(5)结合已知信息可推出</a:t>
            </a:r>
            <a:r>
              <a:rPr lang="zh-CN" altLang="en-US" sz="2620" kern="0" spc="997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可以由</a:t>
            </a:r>
            <a:r>
              <a:rPr lang="zh-CN" altLang="en-US" sz="2620" kern="0" spc="855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MgBr反应后酸化得</a:t>
            </a:r>
            <a:endParaRPr lang="zh-CN" altLang="en-US" dirty="0"/>
          </a:p>
          <a:p>
            <a:pPr marL="0" indent="0" eaLnBrk="0" latinLnBrk="1" hangingPunct="0">
              <a:lnSpc>
                <a:spcPct val="150000"/>
              </a:lnSpc>
              <a:spcBef>
                <a:spcPts val="277"/>
              </a:spcBef>
              <a:buNone/>
            </a:pPr>
            <a:r>
              <a:rPr lang="zh-CN" altLang="en-US" sz="1530" kern="0" dirty="0">
                <a:solidFill>
                  <a:srgbClr val="000000"/>
                </a:solidFill>
                <a:latin typeface="Times New Roman" pitchFamily="65" charset="-122"/>
                <a:ea typeface="宋体" pitchFamily="65" charset="-122"/>
              </a:rPr>
              <a:t>到,也可以由</a:t>
            </a:r>
            <a:r>
              <a:rPr lang="zh-CN" altLang="en-US" sz="2620" kern="0" spc="570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MgBr反应后酸化得到。</a:t>
            </a:r>
            <a:endParaRPr lang="zh-CN" altLang="en-US" dirty="0"/>
          </a:p>
        </p:txBody>
      </p:sp>
      <p:pic>
        <p:nvPicPr>
          <p:cNvPr id="3" name="图片 3" descr="textimage48.jpeg"/>
          <p:cNvPicPr>
            <a:picLocks noChangeAspect="1"/>
          </p:cNvPicPr>
          <p:nvPr/>
        </p:nvPicPr>
        <p:blipFill>
          <a:blip r:embed="rId5"/>
          <a:stretch>
            <a:fillRect/>
          </a:stretch>
        </p:blipFill>
        <p:spPr>
          <a:xfrm>
            <a:off x="3310200" y="2738414"/>
            <a:ext cx="371474" cy="466724"/>
          </a:xfrm>
          <a:prstGeom prst="rect">
            <a:avLst/>
          </a:prstGeom>
        </p:spPr>
      </p:pic>
      <p:pic>
        <p:nvPicPr>
          <p:cNvPr id="4" name="图片 4" descr="textimage49.jpeg"/>
          <p:cNvPicPr>
            <a:picLocks noChangeAspect="1"/>
          </p:cNvPicPr>
          <p:nvPr/>
        </p:nvPicPr>
        <p:blipFill>
          <a:blip r:embed="rId6" cstate="print"/>
          <a:stretch>
            <a:fillRect/>
          </a:stretch>
        </p:blipFill>
        <p:spPr>
          <a:xfrm>
            <a:off x="5641006" y="3974388"/>
            <a:ext cx="371474" cy="219074"/>
          </a:xfrm>
          <a:prstGeom prst="rect">
            <a:avLst/>
          </a:prstGeom>
        </p:spPr>
      </p:pic>
      <p:pic>
        <p:nvPicPr>
          <p:cNvPr id="5" name="图片 5" descr="textimage50.jpeg"/>
          <p:cNvPicPr>
            <a:picLocks noChangeAspect="1"/>
          </p:cNvPicPr>
          <p:nvPr/>
        </p:nvPicPr>
        <p:blipFill>
          <a:blip r:embed="rId7"/>
          <a:stretch>
            <a:fillRect/>
          </a:stretch>
        </p:blipFill>
        <p:spPr>
          <a:xfrm>
            <a:off x="2516273" y="4206087"/>
            <a:ext cx="1600200" cy="609600"/>
          </a:xfrm>
          <a:prstGeom prst="rect">
            <a:avLst/>
          </a:prstGeom>
        </p:spPr>
      </p:pic>
      <p:pic>
        <p:nvPicPr>
          <p:cNvPr id="6" name="图片 6" descr="textimage51.jpeg"/>
          <p:cNvPicPr>
            <a:picLocks noChangeAspect="1"/>
          </p:cNvPicPr>
          <p:nvPr/>
        </p:nvPicPr>
        <p:blipFill>
          <a:blip r:embed="rId8"/>
          <a:stretch>
            <a:fillRect/>
          </a:stretch>
        </p:blipFill>
        <p:spPr>
          <a:xfrm>
            <a:off x="4699673" y="4314085"/>
            <a:ext cx="1419225" cy="609600"/>
          </a:xfrm>
          <a:prstGeom prst="rect">
            <a:avLst/>
          </a:prstGeom>
        </p:spPr>
      </p:pic>
      <p:pic>
        <p:nvPicPr>
          <p:cNvPr id="7" name="图片 7" descr="textimage52.jpeg"/>
          <p:cNvPicPr>
            <a:picLocks noChangeAspect="1"/>
          </p:cNvPicPr>
          <p:nvPr/>
        </p:nvPicPr>
        <p:blipFill>
          <a:blip r:embed="rId9"/>
          <a:stretch>
            <a:fillRect/>
          </a:stretch>
        </p:blipFill>
        <p:spPr>
          <a:xfrm>
            <a:off x="1560600" y="4847097"/>
            <a:ext cx="1057275" cy="609600"/>
          </a:xfrm>
          <a:prstGeom prst="rect">
            <a:avLst/>
          </a:prstGeom>
        </p:spPr>
      </p:pic>
      <p:graphicFrame>
        <p:nvGraphicFramePr>
          <p:cNvPr id="9" name="对象 8"/>
          <p:cNvGraphicFramePr>
            <a:graphicFrameLocks noChangeAspect="1"/>
          </p:cNvGraphicFramePr>
          <p:nvPr/>
        </p:nvGraphicFramePr>
        <p:xfrm>
          <a:off x="842326" y="1950647"/>
          <a:ext cx="161925" cy="390525"/>
        </p:xfrm>
        <a:graphic>
          <a:graphicData uri="http://schemas.openxmlformats.org/presentationml/2006/ole">
            <mc:AlternateContent xmlns:mc="http://schemas.openxmlformats.org/markup-compatibility/2006">
              <mc:Choice xmlns:v="urn:schemas-microsoft-com:vml" Requires="v">
                <p:oleObj spid="_x0000_s10246" name="Equation" r:id="rId10" imgW="163200" imgH="393600" progId="">
                  <p:embed/>
                </p:oleObj>
              </mc:Choice>
              <mc:Fallback>
                <p:oleObj name="Equation" r:id="rId10" imgW="163200" imgH="393600" progId="">
                  <p:embed/>
                  <p:pic>
                    <p:nvPicPr>
                      <p:cNvPr id="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2326" y="1950647"/>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462769464"/>
              </p:ext>
            </p:extLst>
          </p:nvPr>
        </p:nvGraphicFramePr>
        <p:xfrm>
          <a:off x="1994206" y="1906758"/>
          <a:ext cx="161925" cy="390525"/>
        </p:xfrm>
        <a:graphic>
          <a:graphicData uri="http://schemas.openxmlformats.org/presentationml/2006/ole">
            <mc:AlternateContent xmlns:mc="http://schemas.openxmlformats.org/markup-compatibility/2006">
              <mc:Choice xmlns:v="urn:schemas-microsoft-com:vml" Requires="v">
                <p:oleObj spid="_x0000_s10247" name="Equation" r:id="rId12" imgW="163200" imgH="393600" progId="">
                  <p:embed/>
                </p:oleObj>
              </mc:Choice>
              <mc:Fallback>
                <p:oleObj name="Equation" r:id="rId12" imgW="163200" imgH="393600" progId="">
                  <p:embed/>
                  <p:pic>
                    <p:nvPicPr>
                      <p:cNvPr id="0"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94206" y="1906758"/>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2"/>
          <p:cNvSpPr txBox="1"/>
          <p:nvPr/>
        </p:nvSpPr>
        <p:spPr>
          <a:xfrm>
            <a:off x="540000" y="5481163"/>
            <a:ext cx="8127000" cy="12908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拓展延伸</a:t>
            </a:r>
            <a:r>
              <a:rPr lang="zh-CN" altLang="en-US" sz="1530" kern="0" dirty="0">
                <a:solidFill>
                  <a:srgbClr val="000000"/>
                </a:solidFill>
                <a:latin typeface="Times New Roman" pitchFamily="65" charset="-122"/>
                <a:ea typeface="宋体" pitchFamily="65" charset="-122"/>
              </a:rPr>
              <a:t>　钙基固硫</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CaCO</a:t>
            </a:r>
            <a:r>
              <a:rPr lang="zh-CN" altLang="en-US" sz="1152" kern="0" baseline="-15000" dirty="0">
                <a:solidFill>
                  <a:srgbClr val="000000"/>
                </a:solidFill>
                <a:latin typeface="Times New Roman" pitchFamily="65" charset="-122"/>
                <a:ea typeface="宋体" pitchFamily="65" charset="-122"/>
              </a:rPr>
              <a:t>3</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CaO+CO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↑,CaO+SO</a:t>
            </a:r>
            <a:r>
              <a:rPr lang="zh-CN" altLang="en-US" sz="1152" kern="0" baseline="-15000" dirty="0">
                <a:solidFill>
                  <a:srgbClr val="000000"/>
                </a:solidFill>
                <a:latin typeface="Times New Roman" pitchFamily="65" charset="-122"/>
                <a:ea typeface="宋体" pitchFamily="65" charset="-122"/>
              </a:rPr>
              <a:t>2</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CaSO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,2CaSO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2CaSO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,总反应可写成2CaCO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92"/>
              </a:spcBef>
              <a:buNone/>
            </a:pP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2CaSO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12" name="图片 3" descr="textimage53.jpeg"/>
          <p:cNvPicPr>
            <a:picLocks noChangeAspect="1"/>
          </p:cNvPicPr>
          <p:nvPr/>
        </p:nvPicPr>
        <p:blipFill>
          <a:blip r:embed="rId14" cstate="print"/>
          <a:stretch>
            <a:fillRect/>
          </a:stretch>
        </p:blipFill>
        <p:spPr>
          <a:xfrm>
            <a:off x="1074600" y="5878274"/>
            <a:ext cx="371475" cy="466725"/>
          </a:xfrm>
          <a:prstGeom prst="rect">
            <a:avLst/>
          </a:prstGeom>
        </p:spPr>
      </p:pic>
      <p:pic>
        <p:nvPicPr>
          <p:cNvPr id="13" name="图片 4" descr="textimage54.jpeg"/>
          <p:cNvPicPr>
            <a:picLocks noChangeAspect="1"/>
          </p:cNvPicPr>
          <p:nvPr/>
        </p:nvPicPr>
        <p:blipFill>
          <a:blip r:embed="rId14" cstate="print"/>
          <a:stretch>
            <a:fillRect/>
          </a:stretch>
        </p:blipFill>
        <p:spPr>
          <a:xfrm>
            <a:off x="3285376" y="5878274"/>
            <a:ext cx="371474" cy="466724"/>
          </a:xfrm>
          <a:prstGeom prst="rect">
            <a:avLst/>
          </a:prstGeom>
        </p:spPr>
      </p:pic>
      <p:pic>
        <p:nvPicPr>
          <p:cNvPr id="14" name="图片 5" descr="textimage55.jpeg"/>
          <p:cNvPicPr>
            <a:picLocks noChangeAspect="1"/>
          </p:cNvPicPr>
          <p:nvPr/>
        </p:nvPicPr>
        <p:blipFill>
          <a:blip r:embed="rId14" cstate="print"/>
          <a:stretch>
            <a:fillRect/>
          </a:stretch>
        </p:blipFill>
        <p:spPr>
          <a:xfrm>
            <a:off x="5175980" y="5878274"/>
            <a:ext cx="371474" cy="466724"/>
          </a:xfrm>
          <a:prstGeom prst="rect">
            <a:avLst/>
          </a:prstGeom>
        </p:spPr>
      </p:pic>
      <p:pic>
        <p:nvPicPr>
          <p:cNvPr id="15" name="图片 6" descr="textimage56.jpeg"/>
          <p:cNvPicPr>
            <a:picLocks noChangeAspect="1"/>
          </p:cNvPicPr>
          <p:nvPr/>
        </p:nvPicPr>
        <p:blipFill>
          <a:blip r:embed="rId14" cstate="print"/>
          <a:stretch>
            <a:fillRect/>
          </a:stretch>
        </p:blipFill>
        <p:spPr>
          <a:xfrm>
            <a:off x="1135729" y="6382568"/>
            <a:ext cx="371474" cy="466725"/>
          </a:xfrm>
          <a:prstGeom prst="rect">
            <a:avLst/>
          </a:prstGeom>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91509"/>
            <a:ext cx="8127000" cy="38953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A组　课标Ⅰ卷题组</a:t>
            </a:r>
          </a:p>
        </p:txBody>
      </p:sp>
      <p:grpSp>
        <p:nvGrpSpPr>
          <p:cNvPr id="3" name="组合 7"/>
          <p:cNvGrpSpPr/>
          <p:nvPr/>
        </p:nvGrpSpPr>
        <p:grpSpPr>
          <a:xfrm>
            <a:off x="3298985"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p>
          </p:txBody>
        </p:sp>
      </p:grpSp>
      <p:pic>
        <p:nvPicPr>
          <p:cNvPr id="6" name="图片 5" descr="2020版5·3B版学生用书版式-紫色"/>
          <p:cNvPicPr>
            <a:picLocks noChangeAspect="1"/>
          </p:cNvPicPr>
          <p:nvPr/>
        </p:nvPicPr>
        <p:blipFill>
          <a:blip r:embed="rId5"/>
          <a:stretch>
            <a:fillRect/>
          </a:stretch>
        </p:blipFill>
        <p:spPr>
          <a:xfrm>
            <a:off x="3648553" y="1439051"/>
            <a:ext cx="1844040" cy="414655"/>
          </a:xfrm>
          <a:prstGeom prst="rect">
            <a:avLst/>
          </a:prstGeom>
        </p:spPr>
      </p:pic>
      <p:sp>
        <p:nvSpPr>
          <p:cNvPr id="7" name="TextBox 2"/>
          <p:cNvSpPr txBox="1"/>
          <p:nvPr/>
        </p:nvSpPr>
        <p:spPr>
          <a:xfrm>
            <a:off x="540000" y="2344187"/>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　钠、镁、铝及其化合物</a:t>
            </a:r>
          </a:p>
        </p:txBody>
      </p:sp>
      <p:sp>
        <p:nvSpPr>
          <p:cNvPr id="8" name="TextBox 2"/>
          <p:cNvSpPr txBox="1"/>
          <p:nvPr/>
        </p:nvSpPr>
        <p:spPr>
          <a:xfrm>
            <a:off x="540000" y="2817205"/>
            <a:ext cx="8127000" cy="29306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(2019课标Ⅰ,26,14分)硼酸(H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)是一种重要的化工原料,广泛应用于玻璃、医药、肥料等</a:t>
            </a:r>
            <a:br>
              <a:rPr dirty="0"/>
            </a:br>
            <a:r>
              <a:rPr lang="zh-CN" altLang="en-US" sz="1530" kern="0" dirty="0">
                <a:solidFill>
                  <a:srgbClr val="000000"/>
                </a:solidFill>
                <a:latin typeface="Times New Roman" pitchFamily="65" charset="-122"/>
                <a:ea typeface="宋体" pitchFamily="65" charset="-122"/>
              </a:rPr>
              <a:t>工业。一种以硼镁矿(含Mg</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B</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及少量Fe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)为原料生产硼酸及轻质氧化</a:t>
            </a:r>
            <a:br>
              <a:rPr dirty="0"/>
            </a:br>
            <a:r>
              <a:rPr lang="zh-CN" altLang="en-US" sz="1530" kern="0" dirty="0">
                <a:solidFill>
                  <a:srgbClr val="000000"/>
                </a:solidFill>
                <a:latin typeface="Times New Roman" pitchFamily="65" charset="-122"/>
                <a:ea typeface="宋体" pitchFamily="65" charset="-122"/>
              </a:rPr>
              <a:t>镁的工艺流程如下:</a:t>
            </a:r>
            <a:endParaRPr lang="zh-CN" altLang="en-US" dirty="0"/>
          </a:p>
          <a:p>
            <a:pPr marL="0" indent="0" eaLnBrk="0" latinLnBrk="1" hangingPunct="0">
              <a:lnSpc>
                <a:spcPct val="150000"/>
              </a:lnSpc>
              <a:spcBef>
                <a:spcPts val="0"/>
              </a:spcBef>
              <a:buNone/>
            </a:pPr>
            <a:r>
              <a:rPr lang="zh-CN" altLang="en-US" sz="8106" kern="0" spc="46718" dirty="0">
                <a:solidFill>
                  <a:srgbClr val="000000"/>
                </a:solidFill>
                <a:latin typeface="Times New Roman" pitchFamily="65" charset="-122"/>
                <a:ea typeface="宋体" pitchFamily="65" charset="-122"/>
              </a:rPr>
              <a:t> </a:t>
            </a:r>
            <a:endParaRPr lang="zh-CN" altLang="en-US" dirty="0"/>
          </a:p>
        </p:txBody>
      </p:sp>
      <p:pic>
        <p:nvPicPr>
          <p:cNvPr id="9" name="图片 3" descr="textimage0.jpeg"/>
          <p:cNvPicPr>
            <a:picLocks noChangeAspect="1"/>
          </p:cNvPicPr>
          <p:nvPr/>
        </p:nvPicPr>
        <p:blipFill>
          <a:blip r:embed="rId6"/>
          <a:stretch>
            <a:fillRect/>
          </a:stretch>
        </p:blipFill>
        <p:spPr>
          <a:xfrm>
            <a:off x="1857356" y="3991773"/>
            <a:ext cx="5627282" cy="1785950"/>
          </a:xfrm>
          <a:prstGeom prst="rect">
            <a:avLst/>
          </a:prstGeom>
        </p:spPr>
      </p:pic>
    </p:spTree>
    <p:custDataLst>
      <p:custData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(2017天津理综,7,14分)某混合物浆液含Al(OH)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、MnO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和少量Na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CrO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。考虑到胶体的吸附</a:t>
            </a:r>
            <a:br>
              <a:rPr dirty="0"/>
            </a:br>
            <a:r>
              <a:rPr lang="zh-CN" altLang="en-US" sz="1530" kern="0" dirty="0">
                <a:solidFill>
                  <a:srgbClr val="000000"/>
                </a:solidFill>
                <a:latin typeface="Times New Roman" pitchFamily="65" charset="-122"/>
                <a:ea typeface="宋体" pitchFamily="65" charset="-122"/>
              </a:rPr>
              <a:t>作用使Na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CrO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不易完全被水浸出,某研究小组利用设计的电解分离装置(如图),使浆液分离成</a:t>
            </a:r>
            <a:br>
              <a:rPr dirty="0"/>
            </a:br>
            <a:r>
              <a:rPr lang="zh-CN" altLang="en-US" sz="1530" kern="0" dirty="0">
                <a:solidFill>
                  <a:srgbClr val="000000"/>
                </a:solidFill>
                <a:latin typeface="Times New Roman" pitchFamily="65" charset="-122"/>
                <a:ea typeface="宋体" pitchFamily="65" charset="-122"/>
              </a:rPr>
              <a:t>固体混合物和含铬元素溶液,并回收利用。回答Ⅰ和Ⅱ中的问题。</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Ⅰ.固体混合物的分离和利用(流程图中的部分分离操作和反应条件未标明)</a:t>
            </a:r>
            <a:endParaRPr lang="zh-CN" altLang="en-US" dirty="0"/>
          </a:p>
        </p:txBody>
      </p:sp>
      <p:pic>
        <p:nvPicPr>
          <p:cNvPr id="3" name="图片 3" descr="textimage57.jpeg"/>
          <p:cNvPicPr>
            <a:picLocks noChangeAspect="1"/>
          </p:cNvPicPr>
          <p:nvPr/>
        </p:nvPicPr>
        <p:blipFill>
          <a:blip r:embed="rId4"/>
          <a:stretch>
            <a:fillRect/>
          </a:stretch>
        </p:blipFill>
        <p:spPr>
          <a:xfrm>
            <a:off x="2643174" y="2134385"/>
            <a:ext cx="4106424" cy="2228339"/>
          </a:xfrm>
          <a:prstGeom prst="rect">
            <a:avLst/>
          </a:prstGeom>
        </p:spPr>
      </p:pic>
      <p:pic>
        <p:nvPicPr>
          <p:cNvPr id="4" name="图片 3" descr="textimage58.jpeg"/>
          <p:cNvPicPr>
            <a:picLocks noChangeAspect="1"/>
          </p:cNvPicPr>
          <p:nvPr/>
        </p:nvPicPr>
        <p:blipFill>
          <a:blip r:embed="rId5"/>
          <a:stretch>
            <a:fillRect/>
          </a:stretch>
        </p:blipFill>
        <p:spPr>
          <a:xfrm>
            <a:off x="1909781" y="5063343"/>
            <a:ext cx="5305425" cy="1028699"/>
          </a:xfrm>
          <a:prstGeom prst="rect">
            <a:avLst/>
          </a:prstGeom>
        </p:spPr>
      </p:pic>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(1)反应①所加试剂NaOH的电子式为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,B→C的反应条件为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,C→Al的制备</a:t>
            </a:r>
            <a:br>
              <a:rPr dirty="0"/>
            </a:br>
            <a:r>
              <a:rPr lang="zh-CN" altLang="en-US" sz="1530" kern="0" dirty="0">
                <a:solidFill>
                  <a:srgbClr val="000000"/>
                </a:solidFill>
                <a:latin typeface="Times New Roman" pitchFamily="65" charset="-122"/>
                <a:ea typeface="宋体" pitchFamily="65" charset="-122"/>
              </a:rPr>
              <a:t>方法称为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(2)该小组探究反应②发生的条件。D与浓盐酸混合,不加热,无变化;加热有Cl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生成,当反应停</a:t>
            </a:r>
            <a:br>
              <a:rPr dirty="0"/>
            </a:br>
            <a:r>
              <a:rPr lang="zh-CN" altLang="en-US" sz="1530" kern="0" dirty="0">
                <a:solidFill>
                  <a:srgbClr val="000000"/>
                </a:solidFill>
                <a:latin typeface="Times New Roman" pitchFamily="65" charset="-122"/>
                <a:ea typeface="宋体" pitchFamily="65" charset="-122"/>
              </a:rPr>
              <a:t>止后,固体有剩余,此时滴加硫酸,又产生Cl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。由此判断影响该反应有效进行的因素有(填序号)</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a.温度　　　　b.Cl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的浓度　　　　c.溶液的酸度</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(3)0.1 mol 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与焦炭、TiO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完全反应,生成一种还原性气体和一种易水解成TiO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O的液态</a:t>
            </a:r>
            <a:br>
              <a:rPr dirty="0"/>
            </a:br>
            <a:r>
              <a:rPr lang="zh-CN" altLang="en-US" sz="1530" kern="0" dirty="0">
                <a:solidFill>
                  <a:srgbClr val="000000"/>
                </a:solidFill>
                <a:latin typeface="Times New Roman" pitchFamily="65" charset="-122"/>
                <a:ea typeface="宋体" pitchFamily="65" charset="-122"/>
              </a:rPr>
              <a:t>化合物,放热4.28 kJ,该反应的热化学方程式为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Ⅱ.含铬元素溶液的分离和利用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(4)用惰性电极电解时,Cr</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能从浆液中分离出来的原因是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,分离后含铬元素的粒子是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;阴极室生成的物质为</a:t>
            </a:r>
            <a:r>
              <a:rPr lang="zh-CN" altLang="en-US" sz="1530" u="sng" kern="0" dirty="0">
                <a:solidFill>
                  <a:srgbClr val="000000"/>
                </a:solidFill>
                <a:latin typeface="Times New Roman" pitchFamily="65" charset="-122"/>
                <a:ea typeface="宋体" pitchFamily="65" charset="-122"/>
              </a:rPr>
              <a:t>　　　    </a:t>
            </a:r>
            <a:endParaRPr lang="zh-CN" altLang="en-US" dirty="0"/>
          </a:p>
        </p:txBody>
      </p:sp>
      <p:graphicFrame>
        <p:nvGraphicFramePr>
          <p:cNvPr id="5" name="对象 4"/>
          <p:cNvGraphicFramePr>
            <a:graphicFrameLocks noChangeAspect="1"/>
          </p:cNvGraphicFramePr>
          <p:nvPr/>
        </p:nvGraphicFramePr>
        <p:xfrm>
          <a:off x="2564873" y="4634715"/>
          <a:ext cx="285750" cy="257175"/>
        </p:xfrm>
        <a:graphic>
          <a:graphicData uri="http://schemas.openxmlformats.org/presentationml/2006/ole">
            <mc:AlternateContent xmlns:mc="http://schemas.openxmlformats.org/markup-compatibility/2006">
              <mc:Choice xmlns:v="urn:schemas-microsoft-com:vml" Requires="v">
                <p:oleObj spid="_x0000_s11268" name="Equation" r:id="rId5" imgW="288000" imgH="259200" progId="">
                  <p:embed/>
                </p:oleObj>
              </mc:Choice>
              <mc:Fallback>
                <p:oleObj name="Equation" r:id="rId5" imgW="2880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4873" y="4634715"/>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2"/>
          <p:cNvSpPr txBox="1"/>
          <p:nvPr/>
        </p:nvSpPr>
        <p:spPr>
          <a:xfrm>
            <a:off x="571472" y="527765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(写化学式)。</a:t>
            </a:r>
            <a:endParaRPr lang="zh-CN" altLang="en-US" dirty="0"/>
          </a:p>
        </p:txBody>
      </p:sp>
    </p:spTree>
    <p:custDataLst>
      <p:custData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18122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(1)Na</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　加热(或煅烧)　电解法</a:t>
            </a:r>
            <a:endParaRPr lang="zh-CN" altLang="en-US" dirty="0"/>
          </a:p>
          <a:p>
            <a:pPr marL="0" indent="0" eaLnBrk="0" latinLnBrk="1" hangingPunct="0">
              <a:lnSpc>
                <a:spcPct val="150000"/>
              </a:lnSpc>
              <a:spcBef>
                <a:spcPts val="128"/>
              </a:spcBef>
              <a:buNone/>
            </a:pPr>
            <a:r>
              <a:rPr lang="zh-CN" altLang="en-US" sz="1530" kern="0" dirty="0">
                <a:solidFill>
                  <a:srgbClr val="000000"/>
                </a:solidFill>
                <a:latin typeface="Times New Roman" pitchFamily="65" charset="-122"/>
                <a:ea typeface="宋体" pitchFamily="65" charset="-122"/>
              </a:rPr>
              <a:t>(2)ac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(3)2Cl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(g)+TiO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(s)+2C(s)</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TiCl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(l)+2CO(g)    Δ</a:t>
            </a:r>
            <a:r>
              <a:rPr lang="zh-CN" altLang="en-US" sz="1530" i="1" kern="0" dirty="0">
                <a:solidFill>
                  <a:srgbClr val="000000"/>
                </a:solidFill>
                <a:latin typeface="Times New Roman" pitchFamily="65" charset="-122"/>
                <a:ea typeface="宋体" pitchFamily="65" charset="-122"/>
              </a:rPr>
              <a:t>H</a:t>
            </a:r>
            <a:r>
              <a:rPr lang="zh-CN" altLang="en-US" sz="1530" kern="0" dirty="0">
                <a:solidFill>
                  <a:srgbClr val="000000"/>
                </a:solidFill>
                <a:latin typeface="Times New Roman" pitchFamily="65" charset="-122"/>
                <a:ea typeface="宋体" pitchFamily="65" charset="-122"/>
              </a:rPr>
              <a:t>=-85.6 kJ·mol</a:t>
            </a:r>
            <a:r>
              <a:rPr lang="zh-CN" altLang="en-US" sz="1152" kern="0" baseline="5900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(4)在直流电源作用下,Cr</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通过阴离子交换膜向阳极室移动,脱离浆液　Cr</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和Cr</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NaOH和H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59.jpeg"/>
          <p:cNvPicPr>
            <a:picLocks noChangeAspect="1"/>
          </p:cNvPicPr>
          <p:nvPr/>
        </p:nvPicPr>
        <p:blipFill>
          <a:blip r:embed="rId5" cstate="print"/>
          <a:stretch>
            <a:fillRect/>
          </a:stretch>
        </p:blipFill>
        <p:spPr>
          <a:xfrm>
            <a:off x="2540953" y="1745146"/>
            <a:ext cx="371474" cy="219075"/>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val="2337978540"/>
              </p:ext>
            </p:extLst>
          </p:nvPr>
        </p:nvGraphicFramePr>
        <p:xfrm>
          <a:off x="1877708" y="916225"/>
          <a:ext cx="161925" cy="390525"/>
        </p:xfrm>
        <a:graphic>
          <a:graphicData uri="http://schemas.openxmlformats.org/presentationml/2006/ole">
            <mc:AlternateContent xmlns:mc="http://schemas.openxmlformats.org/markup-compatibility/2006">
              <mc:Choice xmlns:v="urn:schemas-microsoft-com:vml" Requires="v">
                <p:oleObj spid="_x0000_s12300" name="Equation" r:id="rId6" imgW="163200" imgH="393600" progId="">
                  <p:embed/>
                </p:oleObj>
              </mc:Choice>
              <mc:Fallback>
                <p:oleObj name="Equation" r:id="rId6" imgW="163200" imgH="3936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7708" y="916225"/>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564873" y="2062947"/>
          <a:ext cx="285750" cy="257175"/>
        </p:xfrm>
        <a:graphic>
          <a:graphicData uri="http://schemas.openxmlformats.org/presentationml/2006/ole">
            <mc:AlternateContent xmlns:mc="http://schemas.openxmlformats.org/markup-compatibility/2006">
              <mc:Choice xmlns:v="urn:schemas-microsoft-com:vml" Requires="v">
                <p:oleObj spid="_x0000_s12301" name="Equation" r:id="rId8" imgW="288000" imgH="259200" progId="">
                  <p:embed/>
                </p:oleObj>
              </mc:Choice>
              <mc:Fallback>
                <p:oleObj name="Equation" r:id="rId8" imgW="288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64873" y="2062947"/>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787223" y="2062947"/>
          <a:ext cx="285750" cy="257175"/>
        </p:xfrm>
        <a:graphic>
          <a:graphicData uri="http://schemas.openxmlformats.org/presentationml/2006/ole">
            <mc:AlternateContent xmlns:mc="http://schemas.openxmlformats.org/markup-compatibility/2006">
              <mc:Choice xmlns:v="urn:schemas-microsoft-com:vml" Requires="v">
                <p:oleObj spid="_x0000_s12302" name="Equation" r:id="rId10" imgW="288000" imgH="259200" progId="">
                  <p:embed/>
                </p:oleObj>
              </mc:Choice>
              <mc:Fallback>
                <p:oleObj name="Equation" r:id="rId10" imgW="288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87223" y="2062947"/>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7510373" y="2062947"/>
          <a:ext cx="285750" cy="257175"/>
        </p:xfrm>
        <a:graphic>
          <a:graphicData uri="http://schemas.openxmlformats.org/presentationml/2006/ole">
            <mc:AlternateContent xmlns:mc="http://schemas.openxmlformats.org/markup-compatibility/2006">
              <mc:Choice xmlns:v="urn:schemas-microsoft-com:vml" Requires="v">
                <p:oleObj spid="_x0000_s12303" name="Equation" r:id="rId12" imgW="288000" imgH="259200" progId="">
                  <p:embed/>
                </p:oleObj>
              </mc:Choice>
              <mc:Fallback>
                <p:oleObj name="Equation" r:id="rId12" imgW="288000" imgH="259200" progId="">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510373" y="2062947"/>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2"/>
          <p:cNvSpPr txBox="1"/>
          <p:nvPr/>
        </p:nvSpPr>
        <p:spPr>
          <a:xfrm>
            <a:off x="540000" y="2634451"/>
            <a:ext cx="8127000" cy="29036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本题考查电子式的书写、热化学方程式的书写、电解原理及其应用等。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(1)NaOH是离子化合物,其电子式为Na</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;固体混合物中含有Al(OH)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和MnO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,加入NaOH</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溶液,Al(OH)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转化为易溶于水的NaAlO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不能溶于NaOH溶液,故固体D为MnO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,溶液A中</a:t>
            </a:r>
            <a:br>
              <a:rPr dirty="0"/>
            </a:br>
            <a:r>
              <a:rPr lang="zh-CN" altLang="en-US" sz="1530" kern="0" dirty="0">
                <a:solidFill>
                  <a:srgbClr val="000000"/>
                </a:solidFill>
                <a:latin typeface="Times New Roman" pitchFamily="65" charset="-122"/>
                <a:ea typeface="宋体" pitchFamily="65" charset="-122"/>
              </a:rPr>
              <a:t>含有NaAlO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,向溶液A中通入CO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后生成的沉淀B为Al(OH)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受热分解生成Al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(固</a:t>
            </a:r>
            <a:br>
              <a:rPr dirty="0"/>
            </a:br>
            <a:r>
              <a:rPr lang="zh-CN" altLang="en-US" sz="1530" kern="0" dirty="0">
                <a:solidFill>
                  <a:srgbClr val="000000"/>
                </a:solidFill>
                <a:latin typeface="Times New Roman" pitchFamily="65" charset="-122"/>
                <a:ea typeface="宋体" pitchFamily="65" charset="-122"/>
              </a:rPr>
              <a:t>体C),工业上常通过电解熔融的Al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制备金属铝。</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(2)固体D为MnO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与浓盐酸混合,不加热无变化,加热有Cl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生成,说明该反应能否有效进</a:t>
            </a:r>
            <a:br>
              <a:rPr dirty="0"/>
            </a:br>
            <a:r>
              <a:rPr lang="zh-CN" altLang="en-US" sz="1530" kern="0" dirty="0">
                <a:solidFill>
                  <a:srgbClr val="000000"/>
                </a:solidFill>
                <a:latin typeface="Times New Roman" pitchFamily="65" charset="-122"/>
                <a:ea typeface="宋体" pitchFamily="65" charset="-122"/>
              </a:rPr>
              <a:t>行与温度有关;反应停止后,固体有剩余,滴加硫酸又产生Cl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,说明该反应能否有效进行与溶液</a:t>
            </a:r>
            <a:br>
              <a:rPr dirty="0"/>
            </a:br>
            <a:r>
              <a:rPr lang="zh-CN" altLang="en-US" sz="1530" kern="0" dirty="0">
                <a:solidFill>
                  <a:srgbClr val="000000"/>
                </a:solidFill>
                <a:latin typeface="Times New Roman" pitchFamily="65" charset="-122"/>
                <a:ea typeface="宋体" pitchFamily="65" charset="-122"/>
              </a:rPr>
              <a:t>的酸度有关。</a:t>
            </a:r>
            <a:endParaRPr lang="zh-CN" altLang="en-US" dirty="0"/>
          </a:p>
        </p:txBody>
      </p:sp>
      <p:graphicFrame>
        <p:nvGraphicFramePr>
          <p:cNvPr id="12294" name="Object 6"/>
          <p:cNvGraphicFramePr>
            <a:graphicFrameLocks noChangeAspect="1"/>
          </p:cNvGraphicFramePr>
          <p:nvPr/>
        </p:nvGraphicFramePr>
        <p:xfrm>
          <a:off x="3905250" y="3029744"/>
          <a:ext cx="161925" cy="390525"/>
        </p:xfrm>
        <a:graphic>
          <a:graphicData uri="http://schemas.openxmlformats.org/presentationml/2006/ole">
            <mc:AlternateContent xmlns:mc="http://schemas.openxmlformats.org/markup-compatibility/2006">
              <mc:Choice xmlns:v="urn:schemas-microsoft-com:vml" Requires="v">
                <p:oleObj spid="_x0000_s12304" name="Equation" r:id="rId14" imgW="163200" imgH="393600" progId="">
                  <p:embed/>
                </p:oleObj>
              </mc:Choice>
              <mc:Fallback>
                <p:oleObj name="Equation" r:id="rId14" imgW="163200" imgH="393600" progId="">
                  <p:embed/>
                  <p:pic>
                    <p:nvPicPr>
                      <p:cNvPr id="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05250" y="3029744"/>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(3)通过分析可知反应生成的还原性气体为CO,易水解成TiO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O的液态化合物为TiCl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,故反</a:t>
            </a:r>
            <a:br>
              <a:rPr dirty="0"/>
            </a:br>
            <a:r>
              <a:rPr lang="zh-CN" altLang="en-US" sz="1530" kern="0" dirty="0">
                <a:solidFill>
                  <a:srgbClr val="000000"/>
                </a:solidFill>
                <a:latin typeface="Times New Roman" pitchFamily="65" charset="-122"/>
                <a:ea typeface="宋体" pitchFamily="65" charset="-122"/>
              </a:rPr>
              <a:t>应的热化学方程式为2Cl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(g)+TiO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(s)+2C(s)</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TiCl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(l)+2CO(g)    Δ</a:t>
            </a:r>
            <a:r>
              <a:rPr lang="zh-CN" altLang="en-US" sz="1530" i="1" kern="0" dirty="0">
                <a:solidFill>
                  <a:srgbClr val="000000"/>
                </a:solidFill>
                <a:latin typeface="Times New Roman" pitchFamily="65" charset="-122"/>
                <a:ea typeface="宋体" pitchFamily="65" charset="-122"/>
              </a:rPr>
              <a:t>H</a:t>
            </a:r>
            <a:r>
              <a:rPr lang="zh-CN" altLang="en-US" sz="1530" kern="0" dirty="0">
                <a:solidFill>
                  <a:srgbClr val="000000"/>
                </a:solidFill>
                <a:latin typeface="Times New Roman" pitchFamily="65" charset="-122"/>
                <a:ea typeface="宋体" pitchFamily="65" charset="-122"/>
              </a:rPr>
              <a:t>=-85.6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(4)依据离子交换膜的性质和电解池的工作原理知,在直流电场作用下,Cr</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通过阴离子交换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膜向阳极室移动,脱离浆液;在电解过程中,OH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在阳极室失去电子生成O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,溶液的酸性增强,通</a:t>
            </a:r>
            <a:br>
              <a:rPr dirty="0"/>
            </a:br>
            <a:r>
              <a:rPr lang="zh-CN" altLang="en-US" sz="1530" kern="0" dirty="0">
                <a:solidFill>
                  <a:srgbClr val="000000"/>
                </a:solidFill>
                <a:latin typeface="Times New Roman" pitchFamily="65" charset="-122"/>
                <a:ea typeface="宋体" pitchFamily="65" charset="-122"/>
              </a:rPr>
              <a:t>过阴离子交换膜移向阳极室的Cr</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有部分转化为Cr</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,故分离后含铬元素的粒子是Cr</a:t>
            </a:r>
            <a:r>
              <a:rPr lang="zh-CN" altLang="en-US" sz="1412" kern="0" spc="83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和Cr</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在阴极室得到电子生成H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,溶液中的OH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浓度增大,混合物浆液中的Na</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通过阳离子</a:t>
            </a:r>
            <a:endParaRPr lang="zh-CN" altLang="en-US" dirty="0"/>
          </a:p>
        </p:txBody>
      </p:sp>
      <p:pic>
        <p:nvPicPr>
          <p:cNvPr id="3" name="图片 3" descr="textimage60.jpeg"/>
          <p:cNvPicPr>
            <a:picLocks noChangeAspect="1"/>
          </p:cNvPicPr>
          <p:nvPr/>
        </p:nvPicPr>
        <p:blipFill>
          <a:blip r:embed="rId5" cstate="print"/>
          <a:stretch>
            <a:fillRect/>
          </a:stretch>
        </p:blipFill>
        <p:spPr>
          <a:xfrm>
            <a:off x="4103729" y="1491443"/>
            <a:ext cx="371474" cy="219074"/>
          </a:xfrm>
          <a:prstGeom prst="rect">
            <a:avLst/>
          </a:prstGeom>
        </p:spPr>
      </p:pic>
      <p:graphicFrame>
        <p:nvGraphicFramePr>
          <p:cNvPr id="6" name="对象 5"/>
          <p:cNvGraphicFramePr>
            <a:graphicFrameLocks noChangeAspect="1"/>
          </p:cNvGraphicFramePr>
          <p:nvPr/>
        </p:nvGraphicFramePr>
        <p:xfrm>
          <a:off x="6541323" y="1837821"/>
          <a:ext cx="285750" cy="257175"/>
        </p:xfrm>
        <a:graphic>
          <a:graphicData uri="http://schemas.openxmlformats.org/presentationml/2006/ole">
            <mc:AlternateContent xmlns:mc="http://schemas.openxmlformats.org/markup-compatibility/2006">
              <mc:Choice xmlns:v="urn:schemas-microsoft-com:vml" Requires="v">
                <p:oleObj spid="_x0000_s13325" name="Equation" r:id="rId6" imgW="288000" imgH="259200" progId="">
                  <p:embed/>
                </p:oleObj>
              </mc:Choice>
              <mc:Fallback>
                <p:oleObj name="Equation" r:id="rId6" imgW="288000" imgH="259200"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1323" y="1837821"/>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3301450" y="2545437"/>
          <a:ext cx="285750" cy="257175"/>
        </p:xfrm>
        <a:graphic>
          <a:graphicData uri="http://schemas.openxmlformats.org/presentationml/2006/ole">
            <mc:AlternateContent xmlns:mc="http://schemas.openxmlformats.org/markup-compatibility/2006">
              <mc:Choice xmlns:v="urn:schemas-microsoft-com:vml" Requires="v">
                <p:oleObj spid="_x0000_s13326" name="Equation" r:id="rId8" imgW="288000" imgH="259200" progId="">
                  <p:embed/>
                </p:oleObj>
              </mc:Choice>
              <mc:Fallback>
                <p:oleObj name="Equation" r:id="rId8" imgW="288000" imgH="259200" progId="">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1450" y="2545437"/>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996600" y="2545437"/>
          <a:ext cx="285750" cy="257175"/>
        </p:xfrm>
        <a:graphic>
          <a:graphicData uri="http://schemas.openxmlformats.org/presentationml/2006/ole">
            <mc:AlternateContent xmlns:mc="http://schemas.openxmlformats.org/markup-compatibility/2006">
              <mc:Choice xmlns:v="urn:schemas-microsoft-com:vml" Requires="v">
                <p:oleObj spid="_x0000_s13327" name="Equation" r:id="rId10" imgW="288000" imgH="259200" progId="">
                  <p:embed/>
                </p:oleObj>
              </mc:Choice>
              <mc:Fallback>
                <p:oleObj name="Equation" r:id="rId10" imgW="288000" imgH="259200" progId="">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96600" y="2545437"/>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7858150" y="2545437"/>
          <a:ext cx="285750" cy="257175"/>
        </p:xfrm>
        <a:graphic>
          <a:graphicData uri="http://schemas.openxmlformats.org/presentationml/2006/ole">
            <mc:AlternateContent xmlns:mc="http://schemas.openxmlformats.org/markup-compatibility/2006">
              <mc:Choice xmlns:v="urn:schemas-microsoft-com:vml" Requires="v">
                <p:oleObj spid="_x0000_s13328" name="Equation" r:id="rId12" imgW="288000" imgH="259200" progId="">
                  <p:embed/>
                </p:oleObj>
              </mc:Choice>
              <mc:Fallback>
                <p:oleObj name="Equation" r:id="rId12" imgW="288000" imgH="259200" progId="">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858150" y="2545437"/>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1017250" y="2899245"/>
          <a:ext cx="285750" cy="257175"/>
        </p:xfrm>
        <a:graphic>
          <a:graphicData uri="http://schemas.openxmlformats.org/presentationml/2006/ole">
            <mc:AlternateContent xmlns:mc="http://schemas.openxmlformats.org/markup-compatibility/2006">
              <mc:Choice xmlns:v="urn:schemas-microsoft-com:vml" Requires="v">
                <p:oleObj spid="_x0000_s13329" name="Equation" r:id="rId14" imgW="288000" imgH="259200" progId="">
                  <p:embed/>
                </p:oleObj>
              </mc:Choice>
              <mc:Fallback>
                <p:oleObj name="Equation" r:id="rId14" imgW="288000" imgH="259200" progId="">
                  <p:embed/>
                  <p:pic>
                    <p:nvPicPr>
                      <p:cNvPr id="0"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17250" y="2899245"/>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2"/>
          <p:cNvSpPr txBox="1"/>
          <p:nvPr/>
        </p:nvSpPr>
        <p:spPr>
          <a:xfrm>
            <a:off x="540000" y="313853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交换膜移向阴极室,故阴极室生成的物质为NaOH和H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12" name="TextBox 2"/>
          <p:cNvSpPr txBox="1"/>
          <p:nvPr/>
        </p:nvSpPr>
        <p:spPr>
          <a:xfrm>
            <a:off x="540000" y="349170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易错易混</a:t>
            </a:r>
            <a:r>
              <a:rPr lang="zh-CN" altLang="en-US" sz="1530" kern="0" dirty="0">
                <a:solidFill>
                  <a:srgbClr val="000000"/>
                </a:solidFill>
                <a:latin typeface="Times New Roman" pitchFamily="65" charset="-122"/>
                <a:ea typeface="宋体" pitchFamily="65" charset="-122"/>
              </a:rPr>
              <a:t>　在电化学问题中,注意阳离子交换膜只允许阳离子通过,阴离子交换膜只允许阴离</a:t>
            </a:r>
            <a:br>
              <a:rPr dirty="0"/>
            </a:br>
            <a:r>
              <a:rPr lang="zh-CN" altLang="en-US" sz="1530" kern="0" dirty="0">
                <a:solidFill>
                  <a:srgbClr val="000000"/>
                </a:solidFill>
                <a:latin typeface="Times New Roman" pitchFamily="65" charset="-122"/>
                <a:ea typeface="宋体" pitchFamily="65" charset="-122"/>
              </a:rPr>
              <a:t>子通过。</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2015浙江理综,27,18分)Ⅰ.请回答: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的电子式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(2)镁燃烧不能用CO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灭火,用化学方程式表示其理由</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(3)在AgCl沉淀中加入KBr溶液,白色沉淀转化为淡黄色沉淀,写出反应的离子方程式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(4)完成以下氧化还原反应的离子方程式: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　)Mn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　)Mn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Ⅱ.化合物甲和 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都是重要的还原剂。一定条件下金属钠和H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反应生成甲。甲与水反应</a:t>
            </a:r>
            <a:br>
              <a:rPr dirty="0"/>
            </a:br>
            <a:r>
              <a:rPr lang="zh-CN" altLang="en-US" sz="1530" kern="0" dirty="0">
                <a:solidFill>
                  <a:srgbClr val="000000"/>
                </a:solidFill>
                <a:latin typeface="Times New Roman" pitchFamily="65" charset="-122"/>
                <a:ea typeface="宋体" pitchFamily="65" charset="-122"/>
              </a:rPr>
              <a:t>可产生H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,甲与AlCl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反应可得到NaAlH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。将4.80 g甲加热至完全分解,得到金属钠和2.24 L(已</a:t>
            </a:r>
            <a:br>
              <a:rPr dirty="0"/>
            </a:br>
            <a:r>
              <a:rPr lang="zh-CN" altLang="en-US" sz="1530" kern="0" dirty="0">
                <a:solidFill>
                  <a:srgbClr val="000000"/>
                </a:solidFill>
                <a:latin typeface="Times New Roman" pitchFamily="65" charset="-122"/>
                <a:ea typeface="宋体" pitchFamily="65" charset="-122"/>
              </a:rPr>
              <a:t>折算成标准状况)的H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请推测并回答: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(1)甲的化学式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(2)甲与AlCl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反应得到NaAlH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与水发生氧化还原反应的化学方程式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(4)甲在无水条件下可作为某些钢铁制品的脱锈剂(铁锈的成分表示为Fe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),脱锈过程发生反</a:t>
            </a:r>
            <a:endParaRPr lang="zh-CN" altLang="en-US" dirty="0"/>
          </a:p>
        </p:txBody>
      </p:sp>
      <p:pic>
        <p:nvPicPr>
          <p:cNvPr id="3" name="图片 3" descr="textimage61.jpeg"/>
          <p:cNvPicPr>
            <a:picLocks noChangeAspect="1"/>
          </p:cNvPicPr>
          <p:nvPr/>
        </p:nvPicPr>
        <p:blipFill>
          <a:blip r:embed="rId5" cstate="print"/>
          <a:stretch>
            <a:fillRect/>
          </a:stretch>
        </p:blipFill>
        <p:spPr>
          <a:xfrm>
            <a:off x="3147282" y="2916406"/>
            <a:ext cx="371474" cy="219074"/>
          </a:xfrm>
          <a:prstGeom prst="rect">
            <a:avLst/>
          </a:prstGeom>
        </p:spPr>
      </p:pic>
      <p:graphicFrame>
        <p:nvGraphicFramePr>
          <p:cNvPr id="5" name="对象 4"/>
          <p:cNvGraphicFramePr>
            <a:graphicFrameLocks noChangeAspect="1"/>
          </p:cNvGraphicFramePr>
          <p:nvPr/>
        </p:nvGraphicFramePr>
        <p:xfrm>
          <a:off x="1133926" y="2908976"/>
          <a:ext cx="228600" cy="257174"/>
        </p:xfrm>
        <a:graphic>
          <a:graphicData uri="http://schemas.openxmlformats.org/presentationml/2006/ole">
            <mc:AlternateContent xmlns:mc="http://schemas.openxmlformats.org/markup-compatibility/2006">
              <mc:Choice xmlns:v="urn:schemas-microsoft-com:vml" Requires="v">
                <p:oleObj spid="_x0000_s14342" name="Equation" r:id="rId6" imgW="230400" imgH="259200" progId="">
                  <p:embed/>
                </p:oleObj>
              </mc:Choice>
              <mc:Fallback>
                <p:oleObj name="Equation" r:id="rId6" imgW="2304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3926" y="2908976"/>
                        <a:ext cx="22860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974297" y="2908976"/>
          <a:ext cx="285750" cy="257174"/>
        </p:xfrm>
        <a:graphic>
          <a:graphicData uri="http://schemas.openxmlformats.org/presentationml/2006/ole">
            <mc:AlternateContent xmlns:mc="http://schemas.openxmlformats.org/markup-compatibility/2006">
              <mc:Choice xmlns:v="urn:schemas-microsoft-com:vml" Requires="v">
                <p:oleObj spid="_x0000_s14343" name="Equation" r:id="rId8" imgW="288000" imgH="259200" progId="">
                  <p:embed/>
                </p:oleObj>
              </mc:Choice>
              <mc:Fallback>
                <p:oleObj name="Equation" r:id="rId8" imgW="288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74297" y="2908976"/>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77063"/>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应的化学方程式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(5)某同学认为:用惰性气体赶尽反应体系中的空气,将铁和盐酸反应后的气体经浓硫酸干燥,</a:t>
            </a:r>
            <a:br>
              <a:rPr dirty="0"/>
            </a:br>
            <a:r>
              <a:rPr lang="zh-CN" altLang="en-US" sz="1530" kern="0" dirty="0">
                <a:solidFill>
                  <a:srgbClr val="000000"/>
                </a:solidFill>
                <a:latin typeface="Times New Roman" pitchFamily="65" charset="-122"/>
                <a:ea typeface="宋体" pitchFamily="65" charset="-122"/>
              </a:rPr>
              <a:t>再与金属钠反应,得到的固体物质即为纯净的甲;取该固体物质与水反应,若能产生H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,即可证</a:t>
            </a:r>
            <a:br>
              <a:rPr dirty="0"/>
            </a:br>
            <a:r>
              <a:rPr lang="zh-CN" altLang="en-US" sz="1530" kern="0" dirty="0">
                <a:solidFill>
                  <a:srgbClr val="000000"/>
                </a:solidFill>
                <a:latin typeface="Times New Roman" pitchFamily="65" charset="-122"/>
                <a:ea typeface="宋体" pitchFamily="65" charset="-122"/>
              </a:rPr>
              <a:t>明得到的甲一定是纯净的。</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判断该同学设想的制备和验纯方法的合理性并说明理由</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3230545"/>
            <a:ext cx="8127000" cy="36187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Ⅰ.(1)H：</a:t>
            </a:r>
            <a:r>
              <a:rPr lang="zh-CN" altLang="en-US" sz="1869" kern="0" spc="-594" dirty="0">
                <a:solidFill>
                  <a:srgbClr val="000000"/>
                </a:solidFill>
                <a:latin typeface="Times New Roman" pitchFamily="65" charset="-122"/>
                <a:ea typeface="宋体" pitchFamily="65" charset="-122"/>
              </a:rPr>
              <a:t> ： ：</a:t>
            </a:r>
            <a:r>
              <a:rPr lang="zh-CN" altLang="en-US" sz="1530" kern="0" dirty="0">
                <a:solidFill>
                  <a:srgbClr val="000000"/>
                </a:solidFill>
                <a:latin typeface="Times New Roman" pitchFamily="65" charset="-122"/>
                <a:ea typeface="宋体" pitchFamily="65" charset="-122"/>
              </a:rPr>
              <a:t>H</a:t>
            </a:r>
            <a:endParaRPr lang="zh-CN" altLang="en-US" dirty="0"/>
          </a:p>
          <a:p>
            <a:pPr marL="0" indent="0" eaLnBrk="0" latinLnBrk="1" hangingPunct="0">
              <a:lnSpc>
                <a:spcPct val="150000"/>
              </a:lnSpc>
              <a:spcBef>
                <a:spcPts val="128"/>
              </a:spcBef>
              <a:buNone/>
            </a:pPr>
            <a:r>
              <a:rPr lang="zh-CN" altLang="en-US" sz="1530" kern="0" dirty="0">
                <a:solidFill>
                  <a:srgbClr val="000000"/>
                </a:solidFill>
                <a:latin typeface="Times New Roman" pitchFamily="65" charset="-122"/>
                <a:ea typeface="宋体" pitchFamily="65" charset="-122"/>
              </a:rPr>
              <a:t>(2)2Mg+CO</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2MgO+C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(3)AgCl+Br</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AgBr+Cl</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(4)2Mn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+5C</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+16H</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+10CO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↑+8H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Ⅱ.(1)NaH</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(2)4NaH+AlCl</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+3NaCl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(4)3NaH+Fe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2Fe+3NaOH</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(5)制备过程不合理,因为盐酸易挥发,H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中混有HCl,导致产物中有NaCl。验纯方法不合理,如</a:t>
            </a:r>
            <a:br>
              <a:rPr dirty="0"/>
            </a:br>
            <a:r>
              <a:rPr lang="zh-CN" altLang="en-US" sz="1530" kern="0" dirty="0">
                <a:solidFill>
                  <a:srgbClr val="000000"/>
                </a:solidFill>
                <a:latin typeface="Times New Roman" pitchFamily="65" charset="-122"/>
                <a:ea typeface="宋体" pitchFamily="65" charset="-122"/>
              </a:rPr>
              <a:t>果有Na残留,Na与水反应也产生H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;没有考虑混入的NaCl</a:t>
            </a:r>
            <a:endParaRPr lang="zh-CN" altLang="en-US" dirty="0"/>
          </a:p>
        </p:txBody>
      </p:sp>
      <p:pic>
        <p:nvPicPr>
          <p:cNvPr id="4" name="图片 3" descr="textimage62.jpeg"/>
          <p:cNvPicPr>
            <a:picLocks noChangeAspect="1"/>
          </p:cNvPicPr>
          <p:nvPr/>
        </p:nvPicPr>
        <p:blipFill>
          <a:blip r:embed="rId5" cstate="print"/>
          <a:stretch>
            <a:fillRect/>
          </a:stretch>
        </p:blipFill>
        <p:spPr>
          <a:xfrm>
            <a:off x="1562213" y="3713691"/>
            <a:ext cx="371474" cy="342899"/>
          </a:xfrm>
          <a:prstGeom prst="rect">
            <a:avLst/>
          </a:prstGeom>
        </p:spPr>
      </p:pic>
      <p:pic>
        <p:nvPicPr>
          <p:cNvPr id="5" name="图片 4" descr="textimage63.jpeg"/>
          <p:cNvPicPr>
            <a:picLocks noChangeAspect="1"/>
          </p:cNvPicPr>
          <p:nvPr/>
        </p:nvPicPr>
        <p:blipFill>
          <a:blip r:embed="rId6" cstate="print"/>
          <a:stretch>
            <a:fillRect/>
          </a:stretch>
        </p:blipFill>
        <p:spPr>
          <a:xfrm>
            <a:off x="1524339" y="4132186"/>
            <a:ext cx="371474" cy="219074"/>
          </a:xfrm>
          <a:prstGeom prst="rect">
            <a:avLst/>
          </a:prstGeom>
        </p:spPr>
      </p:pic>
      <p:pic>
        <p:nvPicPr>
          <p:cNvPr id="6" name="图片 5" descr="textimage64.jpeg"/>
          <p:cNvPicPr>
            <a:picLocks noChangeAspect="1"/>
          </p:cNvPicPr>
          <p:nvPr/>
        </p:nvPicPr>
        <p:blipFill>
          <a:blip r:embed="rId6" cstate="print"/>
          <a:stretch>
            <a:fillRect/>
          </a:stretch>
        </p:blipFill>
        <p:spPr>
          <a:xfrm>
            <a:off x="2532615" y="4485994"/>
            <a:ext cx="371474" cy="219074"/>
          </a:xfrm>
          <a:prstGeom prst="rect">
            <a:avLst/>
          </a:prstGeom>
        </p:spPr>
      </p:pic>
      <p:pic>
        <p:nvPicPr>
          <p:cNvPr id="7" name="图片 6" descr="textimage65.jpeg"/>
          <p:cNvPicPr>
            <a:picLocks noChangeAspect="1"/>
          </p:cNvPicPr>
          <p:nvPr/>
        </p:nvPicPr>
        <p:blipFill>
          <a:blip r:embed="rId6" cstate="print"/>
          <a:stretch>
            <a:fillRect/>
          </a:stretch>
        </p:blipFill>
        <p:spPr>
          <a:xfrm>
            <a:off x="1767244" y="5193610"/>
            <a:ext cx="371474" cy="219074"/>
          </a:xfrm>
          <a:prstGeom prst="rect">
            <a:avLst/>
          </a:prstGeom>
        </p:spPr>
      </p:pic>
      <p:pic>
        <p:nvPicPr>
          <p:cNvPr id="8" name="图片 7" descr="textimage66.jpeg"/>
          <p:cNvPicPr>
            <a:picLocks noChangeAspect="1"/>
          </p:cNvPicPr>
          <p:nvPr/>
        </p:nvPicPr>
        <p:blipFill>
          <a:blip r:embed="rId6" cstate="print"/>
          <a:stretch>
            <a:fillRect/>
          </a:stretch>
        </p:blipFill>
        <p:spPr>
          <a:xfrm>
            <a:off x="1912950" y="5547418"/>
            <a:ext cx="371474" cy="219074"/>
          </a:xfrm>
          <a:prstGeom prst="rect">
            <a:avLst/>
          </a:prstGeom>
        </p:spPr>
      </p:pic>
      <p:pic>
        <p:nvPicPr>
          <p:cNvPr id="9" name="图片 8" descr="textimage67.jpeg"/>
          <p:cNvPicPr>
            <a:picLocks noChangeAspect="1"/>
          </p:cNvPicPr>
          <p:nvPr/>
        </p:nvPicPr>
        <p:blipFill>
          <a:blip r:embed="rId6" cstate="print"/>
          <a:stretch>
            <a:fillRect/>
          </a:stretch>
        </p:blipFill>
        <p:spPr>
          <a:xfrm>
            <a:off x="1772560" y="5901226"/>
            <a:ext cx="371474" cy="219074"/>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val="1717997965"/>
              </p:ext>
            </p:extLst>
          </p:nvPr>
        </p:nvGraphicFramePr>
        <p:xfrm>
          <a:off x="2284424" y="3296531"/>
          <a:ext cx="161925" cy="390525"/>
        </p:xfrm>
        <a:graphic>
          <a:graphicData uri="http://schemas.openxmlformats.org/presentationml/2006/ole">
            <mc:AlternateContent xmlns:mc="http://schemas.openxmlformats.org/markup-compatibility/2006">
              <mc:Choice xmlns:v="urn:schemas-microsoft-com:vml" Requires="v">
                <p:oleObj spid="_x0000_s118793" name="Equation" r:id="rId7" imgW="163200" imgH="393600" progId="">
                  <p:embed/>
                </p:oleObj>
              </mc:Choice>
              <mc:Fallback>
                <p:oleObj name="Equation" r:id="rId7" imgW="163200" imgH="3936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4424" y="3296531"/>
                        <a:ext cx="161925" cy="390525"/>
                      </a:xfrm>
                      <a:prstGeom prst="rect">
                        <a:avLst/>
                      </a:prstGeom>
                      <a:noFill/>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35224761"/>
              </p:ext>
            </p:extLst>
          </p:nvPr>
        </p:nvGraphicFramePr>
        <p:xfrm>
          <a:off x="1834305" y="3293340"/>
          <a:ext cx="161925" cy="390525"/>
        </p:xfrm>
        <a:graphic>
          <a:graphicData uri="http://schemas.openxmlformats.org/presentationml/2006/ole">
            <mc:AlternateContent xmlns:mc="http://schemas.openxmlformats.org/markup-compatibility/2006">
              <mc:Choice xmlns:v="urn:schemas-microsoft-com:vml" Requires="v">
                <p:oleObj spid="_x0000_s118794" name="Equation" r:id="rId9" imgW="163200" imgH="393600" progId="">
                  <p:embed/>
                </p:oleObj>
              </mc:Choice>
              <mc:Fallback>
                <p:oleObj name="Equation" r:id="rId9" imgW="163200" imgH="3936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4305" y="3293340"/>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1133926" y="4478564"/>
          <a:ext cx="228600" cy="257174"/>
        </p:xfrm>
        <a:graphic>
          <a:graphicData uri="http://schemas.openxmlformats.org/presentationml/2006/ole">
            <mc:AlternateContent xmlns:mc="http://schemas.openxmlformats.org/markup-compatibility/2006">
              <mc:Choice xmlns:v="urn:schemas-microsoft-com:vml" Requires="v">
                <p:oleObj spid="_x0000_s118795" name="Equation" r:id="rId11" imgW="230400" imgH="259200" progId="">
                  <p:embed/>
                </p:oleObj>
              </mc:Choice>
              <mc:Fallback>
                <p:oleObj name="Equation" r:id="rId11" imgW="230400" imgH="2592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33926" y="4478564"/>
                        <a:ext cx="22860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1747624" y="4478564"/>
          <a:ext cx="285750" cy="257174"/>
        </p:xfrm>
        <a:graphic>
          <a:graphicData uri="http://schemas.openxmlformats.org/presentationml/2006/ole">
            <mc:AlternateContent xmlns:mc="http://schemas.openxmlformats.org/markup-compatibility/2006">
              <mc:Choice xmlns:v="urn:schemas-microsoft-com:vml" Requires="v">
                <p:oleObj spid="_x0000_s118796" name="Equation" r:id="rId13" imgW="288000" imgH="259200" progId="">
                  <p:embed/>
                </p:oleObj>
              </mc:Choice>
              <mc:Fallback>
                <p:oleObj name="Equation" r:id="rId13" imgW="288000" imgH="259200" progId="">
                  <p:embed/>
                  <p:pic>
                    <p:nvPicPr>
                      <p:cNvPr id="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47624" y="4478564"/>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497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Ⅰ.(1)H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的电子式为H：</a:t>
            </a:r>
            <a:r>
              <a:rPr lang="zh-CN" altLang="en-US" sz="1869" kern="0" spc="-594" dirty="0">
                <a:solidFill>
                  <a:srgbClr val="000000"/>
                </a:solidFill>
                <a:latin typeface="Times New Roman" pitchFamily="65" charset="-122"/>
                <a:ea typeface="宋体" pitchFamily="65" charset="-122"/>
              </a:rPr>
              <a:t> </a:t>
            </a:r>
            <a:r>
              <a:rPr lang="zh-CN" altLang="en-US" sz="1530" kern="0" spc="-594" dirty="0">
                <a:solidFill>
                  <a:srgbClr val="000000"/>
                </a:solidFill>
                <a:latin typeface="Times New Roman" pitchFamily="65" charset="-122"/>
                <a:ea typeface="宋体" pitchFamily="65" charset="-122"/>
              </a:rPr>
              <a:t>：</a:t>
            </a:r>
            <a:r>
              <a:rPr lang="zh-CN" altLang="en-US" sz="1869" kern="0" spc="-5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endParaRPr lang="zh-CN" altLang="en-US" dirty="0"/>
          </a:p>
          <a:p>
            <a:pPr marL="0" indent="0" eaLnBrk="0" latinLnBrk="1" hangingPunct="0">
              <a:lnSpc>
                <a:spcPct val="150000"/>
              </a:lnSpc>
              <a:spcBef>
                <a:spcPts val="128"/>
              </a:spcBef>
              <a:buNone/>
            </a:pPr>
            <a:r>
              <a:rPr lang="zh-CN" altLang="en-US" sz="1530" kern="0" dirty="0">
                <a:solidFill>
                  <a:srgbClr val="000000"/>
                </a:solidFill>
                <a:latin typeface="Times New Roman" pitchFamily="65" charset="-122"/>
                <a:ea typeface="宋体" pitchFamily="65" charset="-122"/>
              </a:rPr>
              <a:t>(2)镁能在CO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中燃烧,化学方程式为2Mg+CO</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2MgO+C。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(3)AgCl的溶解度大于AgBr,所以向AgCl中加入KBr溶液,会生成AgBr沉淀,离子方程式为AgCl</a:t>
            </a:r>
            <a:br>
              <a:rPr dirty="0"/>
            </a:br>
            <a:r>
              <a:rPr lang="zh-CN" altLang="en-US" sz="1530" kern="0" dirty="0">
                <a:solidFill>
                  <a:srgbClr val="000000"/>
                </a:solidFill>
                <a:latin typeface="Times New Roman" pitchFamily="65" charset="-122"/>
                <a:ea typeface="宋体" pitchFamily="65" charset="-122"/>
              </a:rPr>
              <a:t>+Br</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AgBr+Cl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(4)根据得失电子守恒、质量守恒和电荷守恒,配平为:2Mn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+5C</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+16H</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+10CO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8H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Ⅱ.(1)4.80 g甲中氢元素的质量为</a:t>
            </a:r>
            <a:r>
              <a:rPr lang="zh-CN" altLang="en-US" sz="2000" kern="0" spc="5874"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 g·mol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=0.2 g,则钠元素的质量为4.80 g-0.2 g</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=4.60 g,</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(Na)∶</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(H)=</a:t>
            </a:r>
            <a:r>
              <a:rPr lang="zh-CN" altLang="en-US" sz="2098" kern="0" spc="457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98" kern="0" spc="367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=1∶1,所以甲的化学式为NaH。</a:t>
            </a:r>
            <a:endParaRPr lang="zh-CN" altLang="en-US" dirty="0"/>
          </a:p>
          <a:p>
            <a:pPr marL="0" indent="0" eaLnBrk="0" latinLnBrk="1" hangingPunct="0">
              <a:lnSpc>
                <a:spcPct val="150000"/>
              </a:lnSpc>
              <a:spcBef>
                <a:spcPts val="79"/>
              </a:spcBef>
              <a:buNone/>
            </a:pPr>
            <a:r>
              <a:rPr lang="zh-CN" altLang="en-US" sz="1530" kern="0" dirty="0">
                <a:solidFill>
                  <a:srgbClr val="000000"/>
                </a:solidFill>
                <a:latin typeface="Times New Roman" pitchFamily="65" charset="-122"/>
                <a:ea typeface="宋体" pitchFamily="65" charset="-122"/>
              </a:rPr>
              <a:t>(2)甲与AlCl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反应得到NaAlH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的化学方程式为4NaH+AlCl</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+3NaCl。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与水发生氧化还原反应的化学方程式为NaAlH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4H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(4)根据题意可知,甲在无水条件下能将铁锈中的铁还原为铁单质,化学方程式为3NaH+Fe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br>
              <a:rPr dirty="0"/>
            </a:b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2Fe+3NaOH。</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(5)制备过程和验纯方法均不合理。制备过程中所用的盐酸易挥发,H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中混有HCl,会导致产物</a:t>
            </a:r>
            <a:endParaRPr lang="zh-CN" altLang="en-US" dirty="0"/>
          </a:p>
        </p:txBody>
      </p:sp>
      <p:pic>
        <p:nvPicPr>
          <p:cNvPr id="3" name="图片 3" descr="textimage68.jpeg"/>
          <p:cNvPicPr>
            <a:picLocks noChangeAspect="1"/>
          </p:cNvPicPr>
          <p:nvPr/>
        </p:nvPicPr>
        <p:blipFill>
          <a:blip r:embed="rId5"/>
          <a:stretch>
            <a:fillRect/>
          </a:stretch>
        </p:blipFill>
        <p:spPr>
          <a:xfrm>
            <a:off x="4262266" y="1403085"/>
            <a:ext cx="371474" cy="342899"/>
          </a:xfrm>
          <a:prstGeom prst="rect">
            <a:avLst/>
          </a:prstGeom>
        </p:spPr>
      </p:pic>
      <p:pic>
        <p:nvPicPr>
          <p:cNvPr id="4" name="图片 4" descr="textimage69.jpeg"/>
          <p:cNvPicPr>
            <a:picLocks noChangeAspect="1"/>
          </p:cNvPicPr>
          <p:nvPr/>
        </p:nvPicPr>
        <p:blipFill>
          <a:blip r:embed="rId6" cstate="print"/>
          <a:stretch>
            <a:fillRect/>
          </a:stretch>
        </p:blipFill>
        <p:spPr>
          <a:xfrm>
            <a:off x="876403" y="2175388"/>
            <a:ext cx="371474" cy="219074"/>
          </a:xfrm>
          <a:prstGeom prst="rect">
            <a:avLst/>
          </a:prstGeom>
        </p:spPr>
      </p:pic>
      <p:pic>
        <p:nvPicPr>
          <p:cNvPr id="5" name="图片 5" descr="textimage70.jpeg"/>
          <p:cNvPicPr>
            <a:picLocks noChangeAspect="1"/>
          </p:cNvPicPr>
          <p:nvPr/>
        </p:nvPicPr>
        <p:blipFill>
          <a:blip r:embed="rId6" cstate="print"/>
          <a:stretch>
            <a:fillRect/>
          </a:stretch>
        </p:blipFill>
        <p:spPr>
          <a:xfrm>
            <a:off x="6717626" y="2529196"/>
            <a:ext cx="371474" cy="219074"/>
          </a:xfrm>
          <a:prstGeom prst="rect">
            <a:avLst/>
          </a:prstGeom>
        </p:spPr>
      </p:pic>
      <p:pic>
        <p:nvPicPr>
          <p:cNvPr id="6" name="图片 6" descr="textimage71.jpeg"/>
          <p:cNvPicPr>
            <a:picLocks noChangeAspect="1"/>
          </p:cNvPicPr>
          <p:nvPr/>
        </p:nvPicPr>
        <p:blipFill>
          <a:blip r:embed="rId6" cstate="print"/>
          <a:stretch>
            <a:fillRect/>
          </a:stretch>
        </p:blipFill>
        <p:spPr>
          <a:xfrm>
            <a:off x="5331181" y="4164798"/>
            <a:ext cx="371474" cy="219074"/>
          </a:xfrm>
          <a:prstGeom prst="rect">
            <a:avLst/>
          </a:prstGeom>
        </p:spPr>
      </p:pic>
      <p:pic>
        <p:nvPicPr>
          <p:cNvPr id="7" name="图片 7" descr="textimage72.jpeg"/>
          <p:cNvPicPr>
            <a:picLocks noChangeAspect="1"/>
          </p:cNvPicPr>
          <p:nvPr/>
        </p:nvPicPr>
        <p:blipFill>
          <a:blip r:embed="rId6" cstate="print"/>
          <a:stretch>
            <a:fillRect/>
          </a:stretch>
        </p:blipFill>
        <p:spPr>
          <a:xfrm>
            <a:off x="5827812" y="4518606"/>
            <a:ext cx="371474" cy="219075"/>
          </a:xfrm>
          <a:prstGeom prst="rect">
            <a:avLst/>
          </a:prstGeom>
        </p:spPr>
      </p:pic>
      <p:pic>
        <p:nvPicPr>
          <p:cNvPr id="8" name="图片 8" descr="textimage73.jpeg"/>
          <p:cNvPicPr>
            <a:picLocks noChangeAspect="1"/>
          </p:cNvPicPr>
          <p:nvPr/>
        </p:nvPicPr>
        <p:blipFill>
          <a:blip r:embed="rId6" cstate="print"/>
          <a:stretch>
            <a:fillRect/>
          </a:stretch>
        </p:blipFill>
        <p:spPr>
          <a:xfrm>
            <a:off x="540000" y="5226222"/>
            <a:ext cx="371474" cy="219075"/>
          </a:xfrm>
          <a:prstGeom prst="rect">
            <a:avLst/>
          </a:prstGeom>
        </p:spPr>
      </p:pic>
      <p:graphicFrame>
        <p:nvGraphicFramePr>
          <p:cNvPr id="10" name="对象 9"/>
          <p:cNvGraphicFramePr>
            <a:graphicFrameLocks noChangeAspect="1"/>
          </p:cNvGraphicFramePr>
          <p:nvPr/>
        </p:nvGraphicFramePr>
        <p:xfrm>
          <a:off x="3180441" y="960661"/>
          <a:ext cx="161925" cy="390525"/>
        </p:xfrm>
        <a:graphic>
          <a:graphicData uri="http://schemas.openxmlformats.org/presentationml/2006/ole">
            <mc:AlternateContent xmlns:mc="http://schemas.openxmlformats.org/markup-compatibility/2006">
              <mc:Choice xmlns:v="urn:schemas-microsoft-com:vml" Requires="v">
                <p:oleObj spid="_x0000_s16400" name="Equation" r:id="rId7" imgW="163200" imgH="393600" progId="">
                  <p:embed/>
                </p:oleObj>
              </mc:Choice>
              <mc:Fallback>
                <p:oleObj name="Equation" r:id="rId7" imgW="163200" imgH="3936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0441" y="960661"/>
                        <a:ext cx="1619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587312665"/>
              </p:ext>
            </p:extLst>
          </p:nvPr>
        </p:nvGraphicFramePr>
        <p:xfrm>
          <a:off x="3569805" y="962143"/>
          <a:ext cx="161925" cy="390525"/>
        </p:xfrm>
        <a:graphic>
          <a:graphicData uri="http://schemas.openxmlformats.org/presentationml/2006/ole">
            <mc:AlternateContent xmlns:mc="http://schemas.openxmlformats.org/markup-compatibility/2006">
              <mc:Choice xmlns:v="urn:schemas-microsoft-com:vml" Requires="v">
                <p:oleObj spid="_x0000_s16401" name="Equation" r:id="rId9" imgW="163200" imgH="393600" progId="">
                  <p:embed/>
                </p:oleObj>
              </mc:Choice>
              <mc:Fallback>
                <p:oleObj name="Equation" r:id="rId9" imgW="163200" imgH="3936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9805" y="962143"/>
                        <a:ext cx="161925" cy="390525"/>
                      </a:xfrm>
                      <a:prstGeom prst="rect">
                        <a:avLst/>
                      </a:prstGeom>
                      <a:noFill/>
                    </p:spPr>
                  </p:pic>
                </p:oleObj>
              </mc:Fallback>
            </mc:AlternateContent>
          </a:graphicData>
        </a:graphic>
      </p:graphicFrame>
      <p:graphicFrame>
        <p:nvGraphicFramePr>
          <p:cNvPr id="12" name="对象 11"/>
          <p:cNvGraphicFramePr>
            <a:graphicFrameLocks noChangeAspect="1"/>
          </p:cNvGraphicFramePr>
          <p:nvPr/>
        </p:nvGraphicFramePr>
        <p:xfrm>
          <a:off x="5318936" y="2521766"/>
          <a:ext cx="228599" cy="257174"/>
        </p:xfrm>
        <a:graphic>
          <a:graphicData uri="http://schemas.openxmlformats.org/presentationml/2006/ole">
            <mc:AlternateContent xmlns:mc="http://schemas.openxmlformats.org/markup-compatibility/2006">
              <mc:Choice xmlns:v="urn:schemas-microsoft-com:vml" Requires="v">
                <p:oleObj spid="_x0000_s16402" name="Equation" r:id="rId11" imgW="230400" imgH="259200" progId="">
                  <p:embed/>
                </p:oleObj>
              </mc:Choice>
              <mc:Fallback>
                <p:oleObj name="Equation" r:id="rId11" imgW="230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18936" y="2521766"/>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5932634" y="2521766"/>
          <a:ext cx="285750" cy="257174"/>
        </p:xfrm>
        <a:graphic>
          <a:graphicData uri="http://schemas.openxmlformats.org/presentationml/2006/ole">
            <mc:AlternateContent xmlns:mc="http://schemas.openxmlformats.org/markup-compatibility/2006">
              <mc:Choice xmlns:v="urn:schemas-microsoft-com:vml" Requires="v">
                <p:oleObj spid="_x0000_s16403" name="Equation" r:id="rId13" imgW="288000" imgH="259200" progId="">
                  <p:embed/>
                </p:oleObj>
              </mc:Choice>
              <mc:Fallback>
                <p:oleObj name="Equation" r:id="rId13" imgW="2880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32634" y="2521766"/>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nvGraphicFramePr>
        <p:xfrm>
          <a:off x="3245273" y="3134517"/>
          <a:ext cx="1000125" cy="428625"/>
        </p:xfrm>
        <a:graphic>
          <a:graphicData uri="http://schemas.openxmlformats.org/presentationml/2006/ole">
            <mc:AlternateContent xmlns:mc="http://schemas.openxmlformats.org/markup-compatibility/2006">
              <mc:Choice xmlns:v="urn:schemas-microsoft-com:vml" Requires="v">
                <p:oleObj spid="_x0000_s16404" name="Equation" r:id="rId15" imgW="1008000" imgH="432000" progId="">
                  <p:embed/>
                </p:oleObj>
              </mc:Choice>
              <mc:Fallback>
                <p:oleObj name="Equation" r:id="rId15" imgW="1008000" imgH="432000" progId="">
                  <p:embed/>
                  <p:pic>
                    <p:nvPicPr>
                      <p:cNvPr id="0"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45273" y="3134517"/>
                        <a:ext cx="100012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307736068"/>
              </p:ext>
            </p:extLst>
          </p:nvPr>
        </p:nvGraphicFramePr>
        <p:xfrm>
          <a:off x="2363675" y="3641741"/>
          <a:ext cx="847725" cy="457200"/>
        </p:xfrm>
        <a:graphic>
          <a:graphicData uri="http://schemas.openxmlformats.org/presentationml/2006/ole">
            <mc:AlternateContent xmlns:mc="http://schemas.openxmlformats.org/markup-compatibility/2006">
              <mc:Choice xmlns:v="urn:schemas-microsoft-com:vml" Requires="v">
                <p:oleObj spid="_x0000_s16405" name="Equation" r:id="rId17" imgW="854400" imgH="460800" progId="">
                  <p:embed/>
                </p:oleObj>
              </mc:Choice>
              <mc:Fallback>
                <p:oleObj name="Equation" r:id="rId17" imgW="854400" imgH="460800" progId="">
                  <p:embed/>
                  <p:pic>
                    <p:nvPicPr>
                      <p:cNvPr id="0" name="Picture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63675" y="3641741"/>
                        <a:ext cx="8477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274823730"/>
              </p:ext>
            </p:extLst>
          </p:nvPr>
        </p:nvGraphicFramePr>
        <p:xfrm>
          <a:off x="3335460" y="3655809"/>
          <a:ext cx="733425" cy="457200"/>
        </p:xfrm>
        <a:graphic>
          <a:graphicData uri="http://schemas.openxmlformats.org/presentationml/2006/ole">
            <mc:AlternateContent xmlns:mc="http://schemas.openxmlformats.org/markup-compatibility/2006">
              <mc:Choice xmlns:v="urn:schemas-microsoft-com:vml" Requires="v">
                <p:oleObj spid="_x0000_s16406" name="Equation" r:id="rId19" imgW="739200" imgH="460800" progId="">
                  <p:embed/>
                </p:oleObj>
              </mc:Choice>
              <mc:Fallback>
                <p:oleObj name="Equation" r:id="rId19" imgW="739200" imgH="460800" progId="">
                  <p:embed/>
                  <p:pic>
                    <p:nvPicPr>
                      <p:cNvPr id="0" name="Picture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335460" y="3655809"/>
                        <a:ext cx="7334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2"/>
          <p:cNvSpPr txBox="1"/>
          <p:nvPr/>
        </p:nvSpPr>
        <p:spPr>
          <a:xfrm>
            <a:off x="571472" y="585719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中混有NaCl,故不合理;同时若与钠反应的H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不足,固体产物中会有Na残留,残留的Na也可以与</a:t>
            </a:r>
            <a:br>
              <a:rPr dirty="0"/>
            </a:br>
            <a:r>
              <a:rPr lang="zh-CN" altLang="en-US" sz="1530" kern="0" dirty="0">
                <a:solidFill>
                  <a:srgbClr val="000000"/>
                </a:solidFill>
                <a:latin typeface="Times New Roman" pitchFamily="65" charset="-122"/>
                <a:ea typeface="宋体" pitchFamily="65" charset="-122"/>
              </a:rPr>
              <a:t>水反应产生H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,且还可能混入NaCl,故验纯方法不合理。</a:t>
            </a:r>
            <a:endParaRPr lang="zh-CN" altLang="en-US" dirty="0"/>
          </a:p>
        </p:txBody>
      </p:sp>
    </p:spTree>
    <p:custDataLst>
      <p:custData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C组　教师专用题组</a:t>
            </a:r>
          </a:p>
        </p:txBody>
      </p:sp>
      <p:sp>
        <p:nvSpPr>
          <p:cNvPr id="3" name="TextBox 2"/>
          <p:cNvSpPr txBox="1"/>
          <p:nvPr/>
        </p:nvSpPr>
        <p:spPr>
          <a:xfrm>
            <a:off x="540000" y="1259944"/>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　钠、镁、铝及其化合物</a:t>
            </a:r>
          </a:p>
        </p:txBody>
      </p:sp>
      <p:sp>
        <p:nvSpPr>
          <p:cNvPr id="4" name="TextBox 2"/>
          <p:cNvSpPr txBox="1"/>
          <p:nvPr/>
        </p:nvSpPr>
        <p:spPr>
          <a:xfrm>
            <a:off x="540000" y="1648725"/>
            <a:ext cx="8127000" cy="22361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(2016江苏单科,9,2分)在给定条件下,下列选项所示的物质间转化均能实现的是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A.SiO</a:t>
            </a:r>
            <a:r>
              <a:rPr lang="zh-CN" altLang="en-US" sz="1152" kern="0" baseline="-15000" dirty="0">
                <a:solidFill>
                  <a:srgbClr val="000000"/>
                </a:solidFill>
                <a:latin typeface="Times New Roman" pitchFamily="65" charset="-122"/>
                <a:ea typeface="宋体" pitchFamily="65" charset="-122"/>
              </a:rPr>
              <a:t>2</a:t>
            </a:r>
            <a:r>
              <a:rPr lang="zh-CN" altLang="en-US" sz="2120" kern="0" spc="440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SiCl</a:t>
            </a:r>
            <a:r>
              <a:rPr lang="zh-CN" altLang="en-US" sz="1152" kern="0" baseline="-15000" dirty="0">
                <a:solidFill>
                  <a:srgbClr val="000000"/>
                </a:solidFill>
                <a:latin typeface="Times New Roman" pitchFamily="65" charset="-122"/>
                <a:ea typeface="宋体" pitchFamily="65" charset="-122"/>
              </a:rPr>
              <a:t>4</a:t>
            </a:r>
            <a:r>
              <a:rPr lang="zh-CN" altLang="en-US" sz="2163" kern="0" spc="76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Si</a:t>
            </a:r>
            <a:endParaRPr lang="zh-CN" altLang="en-US" dirty="0"/>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B.FeS</a:t>
            </a:r>
            <a:r>
              <a:rPr lang="zh-CN" altLang="en-US" sz="1152" kern="0" baseline="-15000" dirty="0">
                <a:solidFill>
                  <a:srgbClr val="000000"/>
                </a:solidFill>
                <a:latin typeface="Times New Roman" pitchFamily="65" charset="-122"/>
                <a:ea typeface="宋体" pitchFamily="65" charset="-122"/>
              </a:rPr>
              <a:t>2</a:t>
            </a:r>
            <a:r>
              <a:rPr lang="zh-CN" altLang="en-US" sz="2163" kern="0" spc="76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2</a:t>
            </a:r>
            <a:r>
              <a:rPr lang="zh-CN" altLang="en-US" sz="1557" kern="0" spc="13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endParaRPr lang="zh-CN" altLang="en-US" dirty="0"/>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C.N</a:t>
            </a:r>
            <a:r>
              <a:rPr lang="zh-CN" altLang="en-US" sz="1152" kern="0" baseline="-15000" dirty="0">
                <a:solidFill>
                  <a:srgbClr val="000000"/>
                </a:solidFill>
                <a:latin typeface="Times New Roman" pitchFamily="65" charset="-122"/>
                <a:ea typeface="宋体" pitchFamily="65" charset="-122"/>
              </a:rPr>
              <a:t>2</a:t>
            </a:r>
            <a:r>
              <a:rPr lang="zh-CN" altLang="en-US" sz="2163" kern="0" spc="1021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3</a:t>
            </a:r>
            <a:r>
              <a:rPr lang="zh-CN" altLang="en-US" sz="1557" kern="0" spc="49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Cl(aq)</a:t>
            </a:r>
            <a:endParaRPr lang="zh-CN" altLang="en-US" dirty="0"/>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D.MgCO</a:t>
            </a:r>
            <a:r>
              <a:rPr lang="zh-CN" altLang="en-US" sz="1152" kern="0" baseline="-15000" dirty="0">
                <a:solidFill>
                  <a:srgbClr val="000000"/>
                </a:solidFill>
                <a:latin typeface="Times New Roman" pitchFamily="65" charset="-122"/>
                <a:ea typeface="宋体" pitchFamily="65" charset="-122"/>
              </a:rPr>
              <a:t>3</a:t>
            </a:r>
            <a:r>
              <a:rPr lang="zh-CN" altLang="en-US" sz="1706" kern="0" spc="48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(aq)</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a:t>
            </a:r>
            <a:endParaRPr lang="zh-CN" altLang="en-US" dirty="0"/>
          </a:p>
        </p:txBody>
      </p:sp>
      <p:pic>
        <p:nvPicPr>
          <p:cNvPr id="5" name="图片 3" descr="textimage74.jpeg"/>
          <p:cNvPicPr>
            <a:picLocks noChangeAspect="1"/>
          </p:cNvPicPr>
          <p:nvPr/>
        </p:nvPicPr>
        <p:blipFill>
          <a:blip r:embed="rId4"/>
          <a:stretch>
            <a:fillRect/>
          </a:stretch>
        </p:blipFill>
        <p:spPr>
          <a:xfrm>
            <a:off x="1080105" y="2051262"/>
            <a:ext cx="828674" cy="466724"/>
          </a:xfrm>
          <a:prstGeom prst="rect">
            <a:avLst/>
          </a:prstGeom>
        </p:spPr>
      </p:pic>
      <p:pic>
        <p:nvPicPr>
          <p:cNvPr id="6" name="图片 4" descr="textimage75.jpeg"/>
          <p:cNvPicPr>
            <a:picLocks noChangeAspect="1"/>
          </p:cNvPicPr>
          <p:nvPr/>
        </p:nvPicPr>
        <p:blipFill>
          <a:blip r:embed="rId5"/>
          <a:stretch>
            <a:fillRect/>
          </a:stretch>
        </p:blipFill>
        <p:spPr>
          <a:xfrm>
            <a:off x="2303180" y="2046499"/>
            <a:ext cx="371475" cy="476250"/>
          </a:xfrm>
          <a:prstGeom prst="rect">
            <a:avLst/>
          </a:prstGeom>
        </p:spPr>
      </p:pic>
      <p:pic>
        <p:nvPicPr>
          <p:cNvPr id="7" name="图片 5" descr="textimage76.jpeg"/>
          <p:cNvPicPr>
            <a:picLocks noChangeAspect="1"/>
          </p:cNvPicPr>
          <p:nvPr/>
        </p:nvPicPr>
        <p:blipFill>
          <a:blip r:embed="rId6"/>
          <a:stretch>
            <a:fillRect/>
          </a:stretch>
        </p:blipFill>
        <p:spPr>
          <a:xfrm>
            <a:off x="1069379" y="2559908"/>
            <a:ext cx="371475" cy="476250"/>
          </a:xfrm>
          <a:prstGeom prst="rect">
            <a:avLst/>
          </a:prstGeom>
        </p:spPr>
      </p:pic>
      <p:pic>
        <p:nvPicPr>
          <p:cNvPr id="8" name="图片 6" descr="textimage77.jpeg"/>
          <p:cNvPicPr>
            <a:picLocks noChangeAspect="1"/>
          </p:cNvPicPr>
          <p:nvPr/>
        </p:nvPicPr>
        <p:blipFill>
          <a:blip r:embed="rId7"/>
          <a:stretch>
            <a:fillRect/>
          </a:stretch>
        </p:blipFill>
        <p:spPr>
          <a:xfrm>
            <a:off x="1737959" y="2626583"/>
            <a:ext cx="371475" cy="342899"/>
          </a:xfrm>
          <a:prstGeom prst="rect">
            <a:avLst/>
          </a:prstGeom>
        </p:spPr>
      </p:pic>
      <p:pic>
        <p:nvPicPr>
          <p:cNvPr id="9" name="图片 7" descr="textimage78.jpeg"/>
          <p:cNvPicPr>
            <a:picLocks noChangeAspect="1"/>
          </p:cNvPicPr>
          <p:nvPr/>
        </p:nvPicPr>
        <p:blipFill>
          <a:blip r:embed="rId8"/>
          <a:stretch>
            <a:fillRect/>
          </a:stretch>
        </p:blipFill>
        <p:spPr>
          <a:xfrm>
            <a:off x="907252" y="3073316"/>
            <a:ext cx="1571625" cy="476250"/>
          </a:xfrm>
          <a:prstGeom prst="rect">
            <a:avLst/>
          </a:prstGeom>
        </p:spPr>
      </p:pic>
      <p:pic>
        <p:nvPicPr>
          <p:cNvPr id="10" name="图片 8" descr="textimage79.jpeg"/>
          <p:cNvPicPr>
            <a:picLocks noChangeAspect="1"/>
          </p:cNvPicPr>
          <p:nvPr/>
        </p:nvPicPr>
        <p:blipFill>
          <a:blip r:embed="rId9"/>
          <a:stretch>
            <a:fillRect/>
          </a:stretch>
        </p:blipFill>
        <p:spPr>
          <a:xfrm>
            <a:off x="2808256" y="3139991"/>
            <a:ext cx="828674" cy="342900"/>
          </a:xfrm>
          <a:prstGeom prst="rect">
            <a:avLst/>
          </a:prstGeom>
        </p:spPr>
      </p:pic>
      <p:pic>
        <p:nvPicPr>
          <p:cNvPr id="11" name="图片 9" descr="textimage80.jpeg"/>
          <p:cNvPicPr>
            <a:picLocks noChangeAspect="1"/>
          </p:cNvPicPr>
          <p:nvPr/>
        </p:nvPicPr>
        <p:blipFill>
          <a:blip r:embed="rId9"/>
          <a:stretch>
            <a:fillRect/>
          </a:stretch>
        </p:blipFill>
        <p:spPr>
          <a:xfrm>
            <a:off x="1317694" y="3577435"/>
            <a:ext cx="828674" cy="342900"/>
          </a:xfrm>
          <a:prstGeom prst="rect">
            <a:avLst/>
          </a:prstGeom>
        </p:spPr>
      </p:pic>
      <p:pic>
        <p:nvPicPr>
          <p:cNvPr id="12" name="图片 10" descr="textimage81.jpeg"/>
          <p:cNvPicPr>
            <a:picLocks noChangeAspect="1"/>
          </p:cNvPicPr>
          <p:nvPr/>
        </p:nvPicPr>
        <p:blipFill>
          <a:blip r:embed="rId10"/>
          <a:stretch>
            <a:fillRect/>
          </a:stretch>
        </p:blipFill>
        <p:spPr>
          <a:xfrm>
            <a:off x="2928926" y="3563145"/>
            <a:ext cx="371474" cy="342899"/>
          </a:xfrm>
          <a:prstGeom prst="rect">
            <a:avLst/>
          </a:prstGeom>
        </p:spPr>
      </p:pic>
      <p:sp>
        <p:nvSpPr>
          <p:cNvPr id="13" name="TextBox 2"/>
          <p:cNvSpPr txBox="1"/>
          <p:nvPr/>
        </p:nvSpPr>
        <p:spPr>
          <a:xfrm>
            <a:off x="540000" y="3848897"/>
            <a:ext cx="8127000" cy="786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和HCl(aq)不反应,A项错误;SO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O反应生成H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,B项错误;电解MgCl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(aq)</a:t>
            </a:r>
            <a:br>
              <a:rPr dirty="0"/>
            </a:br>
            <a:r>
              <a:rPr lang="zh-CN" altLang="en-US" sz="1530" kern="0" dirty="0">
                <a:solidFill>
                  <a:srgbClr val="000000"/>
                </a:solidFill>
                <a:latin typeface="Times New Roman" pitchFamily="65" charset="-122"/>
                <a:ea typeface="宋体" pitchFamily="65" charset="-122"/>
              </a:rPr>
              <a:t>的反应为MgCl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↓,得不到金属Mg,D项错误。</a:t>
            </a:r>
            <a:endParaRPr lang="zh-CN" altLang="en-US" dirty="0"/>
          </a:p>
        </p:txBody>
      </p:sp>
      <p:pic>
        <p:nvPicPr>
          <p:cNvPr id="14" name="图片 3" descr="textimage82.jpeg"/>
          <p:cNvPicPr>
            <a:picLocks noChangeAspect="1"/>
          </p:cNvPicPr>
          <p:nvPr/>
        </p:nvPicPr>
        <p:blipFill>
          <a:blip r:embed="rId11"/>
          <a:stretch>
            <a:fillRect/>
          </a:stretch>
        </p:blipFill>
        <p:spPr>
          <a:xfrm>
            <a:off x="2356140" y="4246008"/>
            <a:ext cx="371474" cy="466724"/>
          </a:xfrm>
          <a:prstGeom prst="rect">
            <a:avLst/>
          </a:prstGeom>
        </p:spPr>
      </p:pic>
      <p:sp>
        <p:nvSpPr>
          <p:cNvPr id="15" name="TextBox 2"/>
          <p:cNvSpPr txBox="1"/>
          <p:nvPr/>
        </p:nvSpPr>
        <p:spPr>
          <a:xfrm>
            <a:off x="540000" y="4699574"/>
            <a:ext cx="8127000" cy="786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易混易错</a:t>
            </a:r>
            <a:r>
              <a:rPr lang="zh-CN" altLang="en-US" sz="1530" kern="0" dirty="0">
                <a:solidFill>
                  <a:srgbClr val="000000"/>
                </a:solidFill>
                <a:latin typeface="Times New Roman" pitchFamily="65" charset="-122"/>
                <a:ea typeface="宋体" pitchFamily="65" charset="-122"/>
              </a:rPr>
              <a:t>　电解MgCl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溶液与电解熔融的MgCl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不同,电解MgCl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溶液的反应为MgCl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br>
              <a:rPr dirty="0"/>
            </a:b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↓,电解熔融MgCl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的反应为MgCl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(熔融)</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16" name="图片 3" descr="textimage83.jpeg"/>
          <p:cNvPicPr>
            <a:picLocks noChangeAspect="1"/>
          </p:cNvPicPr>
          <p:nvPr/>
        </p:nvPicPr>
        <p:blipFill>
          <a:blip r:embed="rId11"/>
          <a:stretch>
            <a:fillRect/>
          </a:stretch>
        </p:blipFill>
        <p:spPr>
          <a:xfrm>
            <a:off x="540000" y="5096685"/>
            <a:ext cx="371474" cy="466724"/>
          </a:xfrm>
          <a:prstGeom prst="rect">
            <a:avLst/>
          </a:prstGeom>
        </p:spPr>
      </p:pic>
      <p:pic>
        <p:nvPicPr>
          <p:cNvPr id="17" name="图片 4" descr="textimage84.jpeg"/>
          <p:cNvPicPr>
            <a:picLocks noChangeAspect="1"/>
          </p:cNvPicPr>
          <p:nvPr/>
        </p:nvPicPr>
        <p:blipFill>
          <a:blip r:embed="rId11"/>
          <a:stretch>
            <a:fillRect/>
          </a:stretch>
        </p:blipFill>
        <p:spPr>
          <a:xfrm>
            <a:off x="5772162" y="5134781"/>
            <a:ext cx="371474" cy="466724"/>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(2014重庆理综,2,6分)下列实验可实现鉴别目的的是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A.用KOH溶液鉴别SO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(g)和SO</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B.用湿润碘化钾淀粉试纸鉴别Br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(g)和NO</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C.用CO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鉴别NaAlO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COONa溶液</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D.用BaCl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溶液鉴别AgNO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溶液和K</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溶液</a:t>
            </a:r>
            <a:endParaRPr lang="zh-CN" altLang="en-US" dirty="0"/>
          </a:p>
        </p:txBody>
      </p:sp>
      <p:sp>
        <p:nvSpPr>
          <p:cNvPr id="3" name="TextBox 2"/>
          <p:cNvSpPr txBox="1"/>
          <p:nvPr/>
        </p:nvSpPr>
        <p:spPr>
          <a:xfrm>
            <a:off x="571472" y="28421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A项,KOH溶液分别与SO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(g)和SO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反应,生成K</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和K</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,在颜色、状态等方面无</a:t>
            </a:r>
            <a:br>
              <a:rPr dirty="0"/>
            </a:br>
            <a:r>
              <a:rPr lang="zh-CN" altLang="en-US" sz="1530" kern="0" dirty="0">
                <a:solidFill>
                  <a:srgbClr val="000000"/>
                </a:solidFill>
                <a:latin typeface="Times New Roman" pitchFamily="65" charset="-122"/>
                <a:ea typeface="宋体" pitchFamily="65" charset="-122"/>
              </a:rPr>
              <a:t>明显区别,A项错误;B项,Br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(g)和NO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都有氧化性,均能使湿润碘化钾淀粉试纸变蓝,B项错误;C</a:t>
            </a:r>
            <a:br>
              <a:rPr dirty="0"/>
            </a:br>
            <a:r>
              <a:rPr lang="zh-CN" altLang="en-US" sz="1530" kern="0" dirty="0">
                <a:solidFill>
                  <a:srgbClr val="000000"/>
                </a:solidFill>
                <a:latin typeface="Times New Roman" pitchFamily="65" charset="-122"/>
                <a:ea typeface="宋体" pitchFamily="65" charset="-122"/>
              </a:rPr>
              <a:t>项,CO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通入NaAlO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溶液中可生成Al(OH)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白色沉淀,CO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COONa溶液不反应,无明显现象,</a:t>
            </a:r>
            <a:br>
              <a:rPr dirty="0"/>
            </a:br>
            <a:r>
              <a:rPr lang="zh-CN" altLang="en-US" sz="1530" kern="0" dirty="0">
                <a:solidFill>
                  <a:srgbClr val="000000"/>
                </a:solidFill>
                <a:latin typeface="Times New Roman" pitchFamily="65" charset="-122"/>
                <a:ea typeface="宋体" pitchFamily="65" charset="-122"/>
              </a:rPr>
              <a:t>C项正确;D项,BaCl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溶液与AgNO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溶液反应生成AgCl白色沉淀,与K</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溶液反应生成BaSO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白</a:t>
            </a:r>
            <a:br>
              <a:rPr dirty="0"/>
            </a:br>
            <a:r>
              <a:rPr lang="zh-CN" altLang="en-US" sz="1530" kern="0" dirty="0">
                <a:solidFill>
                  <a:srgbClr val="000000"/>
                </a:solidFill>
                <a:latin typeface="Times New Roman" pitchFamily="65" charset="-122"/>
                <a:ea typeface="宋体" pitchFamily="65" charset="-122"/>
              </a:rPr>
              <a:t>色沉淀,不能鉴别,D项错误。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617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(2014北京理综,9,6分)下列解释事实的方程式</a:t>
            </a:r>
            <a:r>
              <a:rPr lang="zh-CN" altLang="en-US" sz="1530" u="sng" kern="0" dirty="0">
                <a:solidFill>
                  <a:srgbClr val="000000"/>
                </a:solidFill>
                <a:latin typeface="Times New Roman" pitchFamily="65" charset="-122"/>
                <a:ea typeface="宋体" pitchFamily="65" charset="-122"/>
              </a:rPr>
              <a:t>不正确</a:t>
            </a:r>
            <a:r>
              <a:rPr lang="zh-CN" altLang="en-US" sz="1530" kern="0" dirty="0">
                <a:solidFill>
                  <a:srgbClr val="000000"/>
                </a:solidFill>
                <a:latin typeface="Times New Roman" pitchFamily="65" charset="-122"/>
                <a:ea typeface="宋体" pitchFamily="65" charset="-122"/>
              </a:rPr>
              <a:t>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A.测0.1 mol/L氨水的pH为11:NH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+OH</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B.将Na块放入水中,产生气体:2Na+2H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2NaOH+H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C.用CuCl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溶液做导电实验,灯泡发光:CuCl</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+2Cl</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D.Al片溶于NaOH溶液中,产生气体:2Al+2OH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85.jpeg"/>
          <p:cNvPicPr>
            <a:picLocks noChangeAspect="1"/>
          </p:cNvPicPr>
          <p:nvPr/>
        </p:nvPicPr>
        <p:blipFill>
          <a:blip r:embed="rId5" cstate="print"/>
          <a:stretch>
            <a:fillRect/>
          </a:stretch>
        </p:blipFill>
        <p:spPr>
          <a:xfrm>
            <a:off x="3661126" y="1501174"/>
            <a:ext cx="371474" cy="219074"/>
          </a:xfrm>
          <a:prstGeom prst="rect">
            <a:avLst/>
          </a:prstGeom>
        </p:spPr>
      </p:pic>
      <p:pic>
        <p:nvPicPr>
          <p:cNvPr id="4" name="图片 4" descr="textimage86.jpeg"/>
          <p:cNvPicPr>
            <a:picLocks noChangeAspect="1"/>
          </p:cNvPicPr>
          <p:nvPr/>
        </p:nvPicPr>
        <p:blipFill>
          <a:blip r:embed="rId6" cstate="print"/>
          <a:stretch>
            <a:fillRect/>
          </a:stretch>
        </p:blipFill>
        <p:spPr>
          <a:xfrm>
            <a:off x="3851634" y="1854982"/>
            <a:ext cx="371474" cy="219075"/>
          </a:xfrm>
          <a:prstGeom prst="rect">
            <a:avLst/>
          </a:prstGeom>
        </p:spPr>
      </p:pic>
      <p:pic>
        <p:nvPicPr>
          <p:cNvPr id="5" name="图片 5" descr="textimage87.jpeg"/>
          <p:cNvPicPr>
            <a:picLocks noChangeAspect="1"/>
          </p:cNvPicPr>
          <p:nvPr/>
        </p:nvPicPr>
        <p:blipFill>
          <a:blip r:embed="rId7"/>
          <a:stretch>
            <a:fillRect/>
          </a:stretch>
        </p:blipFill>
        <p:spPr>
          <a:xfrm>
            <a:off x="4071948" y="2176101"/>
            <a:ext cx="371474" cy="342899"/>
          </a:xfrm>
          <a:prstGeom prst="rect">
            <a:avLst/>
          </a:prstGeom>
        </p:spPr>
      </p:pic>
      <p:pic>
        <p:nvPicPr>
          <p:cNvPr id="6" name="图片 6" descr="textimage88.jpeg"/>
          <p:cNvPicPr>
            <a:picLocks noChangeAspect="1"/>
          </p:cNvPicPr>
          <p:nvPr/>
        </p:nvPicPr>
        <p:blipFill>
          <a:blip r:embed="rId6" cstate="print"/>
          <a:stretch>
            <a:fillRect/>
          </a:stretch>
        </p:blipFill>
        <p:spPr>
          <a:xfrm>
            <a:off x="4825248" y="2594597"/>
            <a:ext cx="371474" cy="219074"/>
          </a:xfrm>
          <a:prstGeom prst="rect">
            <a:avLst/>
          </a:prstGeom>
        </p:spPr>
      </p:pic>
      <p:graphicFrame>
        <p:nvGraphicFramePr>
          <p:cNvPr id="8" name="对象 7"/>
          <p:cNvGraphicFramePr>
            <a:graphicFrameLocks noChangeAspect="1"/>
          </p:cNvGraphicFramePr>
          <p:nvPr/>
        </p:nvGraphicFramePr>
        <p:xfrm>
          <a:off x="4221590" y="1493744"/>
          <a:ext cx="238124" cy="257174"/>
        </p:xfrm>
        <a:graphic>
          <a:graphicData uri="http://schemas.openxmlformats.org/presentationml/2006/ole">
            <mc:AlternateContent xmlns:mc="http://schemas.openxmlformats.org/markup-compatibility/2006">
              <mc:Choice xmlns:v="urn:schemas-microsoft-com:vml" Requires="v">
                <p:oleObj spid="_x0000_s17414" name="Equation" r:id="rId8" imgW="240000" imgH="259200" progId="">
                  <p:embed/>
                </p:oleObj>
              </mc:Choice>
              <mc:Fallback>
                <p:oleObj name="Equation" r:id="rId8" imgW="240000" imgH="2592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1590" y="1493744"/>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5536923" y="2587167"/>
          <a:ext cx="228599" cy="257174"/>
        </p:xfrm>
        <a:graphic>
          <a:graphicData uri="http://schemas.openxmlformats.org/presentationml/2006/ole">
            <mc:AlternateContent xmlns:mc="http://schemas.openxmlformats.org/markup-compatibility/2006">
              <mc:Choice xmlns:v="urn:schemas-microsoft-com:vml" Requires="v">
                <p:oleObj spid="_x0000_s17415" name="Equation" r:id="rId10" imgW="230400" imgH="259200" progId="">
                  <p:embed/>
                </p:oleObj>
              </mc:Choice>
              <mc:Fallback>
                <p:oleObj name="Equation" r:id="rId10" imgW="230400" imgH="259200" progId="">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36923" y="2587167"/>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2"/>
          <p:cNvSpPr txBox="1"/>
          <p:nvPr/>
        </p:nvSpPr>
        <p:spPr>
          <a:xfrm>
            <a:off x="540000" y="2807402"/>
            <a:ext cx="8127000" cy="1112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O为弱碱,在水溶液中部分电离,故A项正确;Na能与水反应生成NaOH和H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a:t>
            </a:r>
            <a:br>
              <a:rPr dirty="0"/>
            </a:br>
            <a:r>
              <a:rPr lang="zh-CN" altLang="en-US" sz="1530" kern="0" dirty="0">
                <a:solidFill>
                  <a:srgbClr val="000000"/>
                </a:solidFill>
                <a:latin typeface="Times New Roman" pitchFamily="65" charset="-122"/>
                <a:ea typeface="宋体" pitchFamily="65" charset="-122"/>
              </a:rPr>
              <a:t>B项正确;用CuCl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溶液做导电实验,反应的化学方程式为:CuCl</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↑,故C项错误;Al与</a:t>
            </a:r>
            <a:endParaRPr lang="zh-CN" altLang="en-US" dirty="0"/>
          </a:p>
          <a:p>
            <a:pPr marL="0" indent="0" eaLnBrk="0" latinLnBrk="1" hangingPunct="0">
              <a:lnSpc>
                <a:spcPct val="150000"/>
              </a:lnSpc>
              <a:spcBef>
                <a:spcPts val="66"/>
              </a:spcBef>
              <a:buNone/>
            </a:pPr>
            <a:r>
              <a:rPr lang="zh-CN" altLang="en-US" sz="1530" kern="0" dirty="0">
                <a:solidFill>
                  <a:srgbClr val="000000"/>
                </a:solidFill>
                <a:latin typeface="Times New Roman" pitchFamily="65" charset="-122"/>
                <a:ea typeface="宋体" pitchFamily="65" charset="-122"/>
              </a:rPr>
              <a:t>NaOH溶液反应生成H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,故D项正确。</a:t>
            </a:r>
            <a:endParaRPr lang="zh-CN" altLang="en-US" dirty="0"/>
          </a:p>
        </p:txBody>
      </p:sp>
      <p:pic>
        <p:nvPicPr>
          <p:cNvPr id="11" name="图片 3" descr="textimage89.jpeg"/>
          <p:cNvPicPr>
            <a:picLocks noChangeAspect="1"/>
          </p:cNvPicPr>
          <p:nvPr/>
        </p:nvPicPr>
        <p:blipFill>
          <a:blip r:embed="rId7"/>
          <a:stretch>
            <a:fillRect/>
          </a:stretch>
        </p:blipFill>
        <p:spPr>
          <a:xfrm>
            <a:off x="5632558" y="3195887"/>
            <a:ext cx="371474" cy="342899"/>
          </a:xfrm>
          <a:prstGeom prst="rect">
            <a:avLst/>
          </a:prstGeom>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(1)在95 ℃“溶浸”硼镁矿粉,产生的气体在“吸收”中反应的化学方程式为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(2)“滤渣1”的主要成分有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。为检验“过滤1”后的滤液中是否含有Fe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离</a:t>
            </a:r>
            <a:br>
              <a:rPr dirty="0"/>
            </a:br>
            <a:r>
              <a:rPr lang="zh-CN" altLang="en-US" sz="1530" kern="0" dirty="0">
                <a:solidFill>
                  <a:srgbClr val="000000"/>
                </a:solidFill>
                <a:latin typeface="Times New Roman" pitchFamily="65" charset="-122"/>
                <a:ea typeface="宋体" pitchFamily="65" charset="-122"/>
              </a:rPr>
              <a:t>子,可选用的化学试剂是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(3)根据H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的解离反应:H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+B(OH</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K</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=5.81</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,可判断H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a:t>
            </a:r>
            <a:r>
              <a:rPr lang="zh-CN" altLang="en-US" sz="1530" u="sng" kern="0" dirty="0">
                <a:solidFill>
                  <a:srgbClr val="000000"/>
                </a:solidFill>
                <a:latin typeface="Times New Roman" pitchFamily="65" charset="-122"/>
                <a:ea typeface="宋体" pitchFamily="65" charset="-122"/>
              </a:rPr>
              <a:t>　　　    </a:t>
            </a:r>
            <a:endParaRPr lang="zh-CN" altLang="en-US" dirty="0"/>
          </a:p>
        </p:txBody>
      </p:sp>
      <p:pic>
        <p:nvPicPr>
          <p:cNvPr id="4" name="图片 4" descr="textimage1.jpeg"/>
          <p:cNvPicPr>
            <a:picLocks noChangeAspect="1"/>
          </p:cNvPicPr>
          <p:nvPr/>
        </p:nvPicPr>
        <p:blipFill>
          <a:blip r:embed="rId5" cstate="print"/>
          <a:stretch>
            <a:fillRect/>
          </a:stretch>
        </p:blipFill>
        <p:spPr>
          <a:xfrm>
            <a:off x="3635782" y="2527582"/>
            <a:ext cx="371474" cy="219075"/>
          </a:xfrm>
          <a:prstGeom prst="rect">
            <a:avLst/>
          </a:prstGeom>
        </p:spPr>
      </p:pic>
      <p:graphicFrame>
        <p:nvGraphicFramePr>
          <p:cNvPr id="6" name="对象 5"/>
          <p:cNvGraphicFramePr>
            <a:graphicFrameLocks noChangeAspect="1"/>
          </p:cNvGraphicFramePr>
          <p:nvPr/>
        </p:nvGraphicFramePr>
        <p:xfrm>
          <a:off x="4787277" y="2520152"/>
          <a:ext cx="161925" cy="257175"/>
        </p:xfrm>
        <a:graphic>
          <a:graphicData uri="http://schemas.openxmlformats.org/presentationml/2006/ole">
            <mc:AlternateContent xmlns:mc="http://schemas.openxmlformats.org/markup-compatibility/2006">
              <mc:Choice xmlns:v="urn:schemas-microsoft-com:vml" Requires="v">
                <p:oleObj spid="_x0000_s1034" name="Equation" r:id="rId6" imgW="163200" imgH="259200" progId="">
                  <p:embed/>
                </p:oleObj>
              </mc:Choice>
              <mc:Fallback>
                <p:oleObj name="Equation" r:id="rId6" imgW="1632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7277" y="2520152"/>
                        <a:ext cx="1619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Box 2"/>
          <p:cNvSpPr txBox="1"/>
          <p:nvPr/>
        </p:nvSpPr>
        <p:spPr>
          <a:xfrm>
            <a:off x="571472" y="277732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酸;在“过滤2”前,将溶液pH调节至3.5,目的是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(4)在“沉镁”中生成Mg(OH)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沉淀的离子方程式为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,母液经加热后可返回</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工序循环使用。由碱式碳酸镁制备轻</a:t>
            </a:r>
            <a:br>
              <a:rPr dirty="0"/>
            </a:br>
            <a:r>
              <a:rPr lang="zh-CN" altLang="en-US" sz="1530" kern="0" dirty="0">
                <a:solidFill>
                  <a:srgbClr val="000000"/>
                </a:solidFill>
                <a:latin typeface="Times New Roman" pitchFamily="65" charset="-122"/>
                <a:ea typeface="宋体" pitchFamily="65" charset="-122"/>
              </a:rPr>
              <a:t>质氧化镁的方法是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8" name="TextBox 2"/>
          <p:cNvSpPr txBox="1"/>
          <p:nvPr/>
        </p:nvSpPr>
        <p:spPr>
          <a:xfrm>
            <a:off x="540000" y="4134649"/>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KSCN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(3)一元弱　转化为H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,促进析出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↓+2HC</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[或2Mg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MgCO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溶浸　高温焙烧</a:t>
            </a:r>
            <a:endParaRPr lang="zh-CN" altLang="en-US" dirty="0"/>
          </a:p>
        </p:txBody>
      </p:sp>
      <p:pic>
        <p:nvPicPr>
          <p:cNvPr id="9" name="图片 3" descr="textimage2.jpeg"/>
          <p:cNvPicPr>
            <a:picLocks noChangeAspect="1"/>
          </p:cNvPicPr>
          <p:nvPr/>
        </p:nvPicPr>
        <p:blipFill>
          <a:blip r:embed="rId8" cstate="print"/>
          <a:stretch>
            <a:fillRect/>
          </a:stretch>
        </p:blipFill>
        <p:spPr>
          <a:xfrm>
            <a:off x="2577308" y="4202015"/>
            <a:ext cx="371474" cy="219074"/>
          </a:xfrm>
          <a:prstGeom prst="rect">
            <a:avLst/>
          </a:prstGeom>
        </p:spPr>
      </p:pic>
      <p:pic>
        <p:nvPicPr>
          <p:cNvPr id="10" name="图片 4" descr="textimage3.jpeg"/>
          <p:cNvPicPr>
            <a:picLocks noChangeAspect="1"/>
          </p:cNvPicPr>
          <p:nvPr/>
        </p:nvPicPr>
        <p:blipFill>
          <a:blip r:embed="rId8" cstate="print"/>
          <a:stretch>
            <a:fillRect/>
          </a:stretch>
        </p:blipFill>
        <p:spPr>
          <a:xfrm>
            <a:off x="2395805" y="5263439"/>
            <a:ext cx="371474" cy="219074"/>
          </a:xfrm>
          <a:prstGeom prst="rect">
            <a:avLst/>
          </a:prstGeom>
        </p:spPr>
      </p:pic>
      <p:pic>
        <p:nvPicPr>
          <p:cNvPr id="11" name="图片 5" descr="textimage4.jpeg"/>
          <p:cNvPicPr>
            <a:picLocks noChangeAspect="1"/>
          </p:cNvPicPr>
          <p:nvPr/>
        </p:nvPicPr>
        <p:blipFill>
          <a:blip r:embed="rId8" cstate="print"/>
          <a:stretch>
            <a:fillRect/>
          </a:stretch>
        </p:blipFill>
        <p:spPr>
          <a:xfrm>
            <a:off x="6873046" y="5263439"/>
            <a:ext cx="371474" cy="219074"/>
          </a:xfrm>
          <a:prstGeom prst="rect">
            <a:avLst/>
          </a:prstGeom>
        </p:spPr>
      </p:pic>
      <p:graphicFrame>
        <p:nvGraphicFramePr>
          <p:cNvPr id="12" name="对象 11"/>
          <p:cNvGraphicFramePr>
            <a:graphicFrameLocks noChangeAspect="1"/>
          </p:cNvGraphicFramePr>
          <p:nvPr/>
        </p:nvGraphicFramePr>
        <p:xfrm>
          <a:off x="1573841" y="5256009"/>
          <a:ext cx="285750" cy="257175"/>
        </p:xfrm>
        <a:graphic>
          <a:graphicData uri="http://schemas.openxmlformats.org/presentationml/2006/ole">
            <mc:AlternateContent xmlns:mc="http://schemas.openxmlformats.org/markup-compatibility/2006">
              <mc:Choice xmlns:v="urn:schemas-microsoft-com:vml" Requires="v">
                <p:oleObj spid="_x0000_s1035" name="Equation" r:id="rId9" imgW="288000" imgH="259200" progId="">
                  <p:embed/>
                </p:oleObj>
              </mc:Choice>
              <mc:Fallback>
                <p:oleObj name="Equation" r:id="rId9" imgW="2880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73841" y="5256009"/>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4754445" y="5256009"/>
          <a:ext cx="228599" cy="257174"/>
        </p:xfrm>
        <a:graphic>
          <a:graphicData uri="http://schemas.openxmlformats.org/presentationml/2006/ole">
            <mc:AlternateContent xmlns:mc="http://schemas.openxmlformats.org/markup-compatibility/2006">
              <mc:Choice xmlns:v="urn:schemas-microsoft-com:vml" Requires="v">
                <p:oleObj spid="_x0000_s1036" name="Equation" r:id="rId11" imgW="230400" imgH="259200" progId="">
                  <p:embed/>
                </p:oleObj>
              </mc:Choice>
              <mc:Fallback>
                <p:oleObj name="Equation" r:id="rId11" imgW="230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54445" y="5256009"/>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nvGraphicFramePr>
        <p:xfrm>
          <a:off x="6148283" y="5256009"/>
          <a:ext cx="285750" cy="257175"/>
        </p:xfrm>
        <a:graphic>
          <a:graphicData uri="http://schemas.openxmlformats.org/presentationml/2006/ole">
            <mc:AlternateContent xmlns:mc="http://schemas.openxmlformats.org/markup-compatibility/2006">
              <mc:Choice xmlns:v="urn:schemas-microsoft-com:vml" Requires="v">
                <p:oleObj spid="_x0000_s1037" name="Equation" r:id="rId13" imgW="288000" imgH="259200" progId="">
                  <p:embed/>
                </p:oleObj>
              </mc:Choice>
              <mc:Fallback>
                <p:oleObj name="Equation" r:id="rId13" imgW="2880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48283" y="5256009"/>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(2014福建理综,6,6分)下列有关物质应用的说法正确的是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A.生石灰用作食品抗氧化剂</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B.盐类都可用作调味品</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C.铝罐可久盛食醋</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D.小苏打是面包发酵粉的主要成分之一</a:t>
            </a:r>
            <a:endParaRPr lang="zh-CN" altLang="en-US" dirty="0"/>
          </a:p>
        </p:txBody>
      </p:sp>
      <p:sp>
        <p:nvSpPr>
          <p:cNvPr id="3" name="TextBox 2"/>
          <p:cNvSpPr txBox="1"/>
          <p:nvPr/>
        </p:nvSpPr>
        <p:spPr>
          <a:xfrm>
            <a:off x="540000" y="283005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D</a:t>
            </a:r>
            <a:r>
              <a:rPr lang="zh-CN" altLang="en-US" sz="1530" kern="0" dirty="0">
                <a:solidFill>
                  <a:srgbClr val="000000"/>
                </a:solidFill>
                <a:latin typeface="Times New Roman" pitchFamily="65" charset="-122"/>
                <a:ea typeface="宋体" pitchFamily="65" charset="-122"/>
              </a:rPr>
              <a:t>　生石灰没有还原性,不能作抗氧化剂,故A错误;不是所有的盐都能作调味品,如</a:t>
            </a:r>
            <a:br>
              <a:rPr dirty="0"/>
            </a:br>
            <a:r>
              <a:rPr lang="zh-CN" altLang="en-US" sz="1530" kern="0" dirty="0">
                <a:solidFill>
                  <a:srgbClr val="000000"/>
                </a:solidFill>
                <a:latin typeface="Times New Roman" pitchFamily="65" charset="-122"/>
                <a:ea typeface="宋体" pitchFamily="65" charset="-122"/>
              </a:rPr>
              <a:t>NaNO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有毒,故B错误;铝可与CH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COOH反应生成盐和H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,故C错误;D正确。</a:t>
            </a:r>
            <a:endParaRPr lang="zh-CN" altLang="en-US" dirty="0"/>
          </a:p>
        </p:txBody>
      </p:sp>
      <p:sp>
        <p:nvSpPr>
          <p:cNvPr id="4" name="TextBox 2"/>
          <p:cNvSpPr txBox="1"/>
          <p:nvPr/>
        </p:nvSpPr>
        <p:spPr>
          <a:xfrm>
            <a:off x="540000" y="349170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(2013山东理综,9,4分)足量下列物质与相同质量的铝反应,放出氢气且消耗溶质物质的量最</a:t>
            </a:r>
            <a:br>
              <a:rPr dirty="0"/>
            </a:br>
            <a:r>
              <a:rPr lang="zh-CN" altLang="en-US" sz="1530" kern="0" dirty="0">
                <a:solidFill>
                  <a:srgbClr val="000000"/>
                </a:solidFill>
                <a:latin typeface="Times New Roman" pitchFamily="65" charset="-122"/>
                <a:ea typeface="宋体" pitchFamily="65" charset="-122"/>
              </a:rPr>
              <a:t>少的是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A.氢氧化钠溶液　　B.稀硫酸</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C.盐酸　　                D.稀硝酸</a:t>
            </a:r>
            <a:endParaRPr lang="zh-CN" altLang="en-US" dirty="0"/>
          </a:p>
        </p:txBody>
      </p:sp>
      <p:sp>
        <p:nvSpPr>
          <p:cNvPr id="5" name="TextBox 2"/>
          <p:cNvSpPr txBox="1"/>
          <p:nvPr/>
        </p:nvSpPr>
        <p:spPr>
          <a:xfrm>
            <a:off x="540000" y="490576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a:t>
            </a:r>
            <a:r>
              <a:rPr lang="zh-CN" altLang="en-US" sz="1530" kern="0" dirty="0">
                <a:solidFill>
                  <a:srgbClr val="000000"/>
                </a:solidFill>
                <a:latin typeface="Times New Roman" pitchFamily="65" charset="-122"/>
                <a:ea typeface="宋体" pitchFamily="65" charset="-122"/>
              </a:rPr>
              <a:t>　Al与稀硝酸反应生成NO气体,D项不符合题意;由2Al+2NaOH+2H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↑,2Al+3H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↑,2Al+6HCl</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2AlCl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↑可知,消耗溶质物质的量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最少的是NaOH溶液,A项符合题意。</a:t>
            </a:r>
            <a:endParaRPr lang="zh-CN" altLang="en-US" dirty="0"/>
          </a:p>
        </p:txBody>
      </p:sp>
      <p:pic>
        <p:nvPicPr>
          <p:cNvPr id="6" name="图片 3" descr="textimage90.jpeg"/>
          <p:cNvPicPr>
            <a:picLocks noChangeAspect="1"/>
          </p:cNvPicPr>
          <p:nvPr/>
        </p:nvPicPr>
        <p:blipFill>
          <a:blip r:embed="rId4" cstate="print"/>
          <a:stretch>
            <a:fillRect/>
          </a:stretch>
        </p:blipFill>
        <p:spPr>
          <a:xfrm>
            <a:off x="7023069" y="4973135"/>
            <a:ext cx="371474" cy="219074"/>
          </a:xfrm>
          <a:prstGeom prst="rect">
            <a:avLst/>
          </a:prstGeom>
        </p:spPr>
      </p:pic>
      <p:pic>
        <p:nvPicPr>
          <p:cNvPr id="7" name="图片 4" descr="textimage91.jpeg"/>
          <p:cNvPicPr>
            <a:picLocks noChangeAspect="1"/>
          </p:cNvPicPr>
          <p:nvPr/>
        </p:nvPicPr>
        <p:blipFill>
          <a:blip r:embed="rId4" cstate="print"/>
          <a:stretch>
            <a:fillRect/>
          </a:stretch>
        </p:blipFill>
        <p:spPr>
          <a:xfrm>
            <a:off x="1983379" y="5341011"/>
            <a:ext cx="371474" cy="219074"/>
          </a:xfrm>
          <a:prstGeom prst="rect">
            <a:avLst/>
          </a:prstGeom>
        </p:spPr>
      </p:pic>
      <p:pic>
        <p:nvPicPr>
          <p:cNvPr id="8" name="图片 5" descr="textimage92.jpeg"/>
          <p:cNvPicPr>
            <a:picLocks noChangeAspect="1"/>
          </p:cNvPicPr>
          <p:nvPr/>
        </p:nvPicPr>
        <p:blipFill>
          <a:blip r:embed="rId4" cstate="print"/>
          <a:stretch>
            <a:fillRect/>
          </a:stretch>
        </p:blipFill>
        <p:spPr>
          <a:xfrm>
            <a:off x="4484479" y="5355079"/>
            <a:ext cx="371474" cy="219074"/>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(2014江苏单科,4,2分)下列物质性质与应用对应关系正确的是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A.晶体硅熔点高硬度大,可用于制作半导体材料</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B.氢氧化铝具有弱碱性,可用于制胃酸中和剂</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C.漂白粉在空气中不稳定,可用于漂白纸张</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D.氧化铁能与酸反应,可用于制作红色涂料</a:t>
            </a:r>
            <a:endParaRPr lang="zh-CN" altLang="en-US" dirty="0"/>
          </a:p>
        </p:txBody>
      </p:sp>
      <p:sp>
        <p:nvSpPr>
          <p:cNvPr id="3" name="TextBox 2"/>
          <p:cNvSpPr txBox="1"/>
          <p:nvPr/>
        </p:nvSpPr>
        <p:spPr>
          <a:xfrm>
            <a:off x="540000" y="28340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B</a:t>
            </a:r>
            <a:r>
              <a:rPr lang="zh-CN" altLang="en-US" sz="1530" kern="0" dirty="0">
                <a:solidFill>
                  <a:srgbClr val="000000"/>
                </a:solidFill>
                <a:latin typeface="Times New Roman" pitchFamily="65" charset="-122"/>
                <a:ea typeface="宋体" pitchFamily="65" charset="-122"/>
              </a:rPr>
              <a:t>　半导体材料和其导电性有关,与硬度无关,A项错误;漂白粉具有漂白性,可用于漂白</a:t>
            </a:r>
            <a:br>
              <a:rPr dirty="0"/>
            </a:br>
            <a:r>
              <a:rPr lang="zh-CN" altLang="en-US" sz="1530" kern="0" dirty="0">
                <a:solidFill>
                  <a:srgbClr val="000000"/>
                </a:solidFill>
                <a:latin typeface="Times New Roman" pitchFamily="65" charset="-122"/>
                <a:ea typeface="宋体" pitchFamily="65" charset="-122"/>
              </a:rPr>
              <a:t>纸张,与稳定性无关,C项错误;Fe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为红棕色粉末,可用于制作红色涂料,与能否和酸反应无关,</a:t>
            </a:r>
            <a:br>
              <a:rPr dirty="0"/>
            </a:br>
            <a:r>
              <a:rPr lang="zh-CN" altLang="en-US" sz="1530" kern="0" dirty="0">
                <a:solidFill>
                  <a:srgbClr val="000000"/>
                </a:solidFill>
                <a:latin typeface="Times New Roman" pitchFamily="65" charset="-122"/>
                <a:ea typeface="宋体" pitchFamily="65" charset="-122"/>
              </a:rPr>
              <a:t>D项错误。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(2016浙江理综,27,18分)Ⅰ.化合物Mg</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a:t>
            </a:r>
            <a:r>
              <a:rPr lang="zh-CN" altLang="en-US" sz="1152" kern="0" baseline="-15000" dirty="0">
                <a:solidFill>
                  <a:srgbClr val="000000"/>
                </a:solidFill>
                <a:latin typeface="Times New Roman" pitchFamily="65" charset="-122"/>
                <a:ea typeface="宋体" pitchFamily="65" charset="-122"/>
              </a:rPr>
              <a:t>19</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可作环保型阻燃材料,受热时按如下化</a:t>
            </a:r>
            <a:br>
              <a:rPr dirty="0"/>
            </a:br>
            <a:r>
              <a:rPr lang="zh-CN" altLang="en-US" sz="1530" kern="0" dirty="0">
                <a:solidFill>
                  <a:srgbClr val="000000"/>
                </a:solidFill>
                <a:latin typeface="Times New Roman" pitchFamily="65" charset="-122"/>
                <a:ea typeface="宋体" pitchFamily="65" charset="-122"/>
              </a:rPr>
              <a:t>学方程式分解:</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2Mg</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a:t>
            </a:r>
            <a:r>
              <a:rPr lang="zh-CN" altLang="en-US" sz="1152" kern="0" baseline="-15000" dirty="0">
                <a:solidFill>
                  <a:srgbClr val="000000"/>
                </a:solidFill>
                <a:latin typeface="Times New Roman" pitchFamily="65" charset="-122"/>
                <a:ea typeface="宋体" pitchFamily="65" charset="-122"/>
              </a:rPr>
              <a:t>19</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27H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O↑+10MgO+3Al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(1)写出该化合物作阻燃剂的两条依据</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(2)用离子方程式表示除去固体产物中Al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的原理</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(3)已知MgO可溶于NH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Cl的水溶液,用化学方程式表示其原理</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Ⅱ.磁性材料A是由两种元素组成的化合物,某研究小组按如图流程探究其组成:</a:t>
            </a:r>
            <a:endParaRPr lang="zh-CN" altLang="en-US" dirty="0"/>
          </a:p>
          <a:p>
            <a:pPr marL="0" indent="0" eaLnBrk="0" latinLnBrk="1" hangingPunct="0">
              <a:lnSpc>
                <a:spcPct val="150000"/>
              </a:lnSpc>
              <a:spcBef>
                <a:spcPts val="0"/>
              </a:spcBef>
              <a:buNone/>
            </a:pPr>
            <a:r>
              <a:rPr lang="zh-CN" altLang="en-US" sz="5167" kern="0" spc="4965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239"/>
              </a:spcBef>
              <a:buNone/>
            </a:pPr>
            <a:r>
              <a:rPr lang="zh-CN" altLang="en-US" sz="1530" kern="0" dirty="0">
                <a:solidFill>
                  <a:srgbClr val="000000"/>
                </a:solidFill>
                <a:latin typeface="Times New Roman" pitchFamily="65" charset="-122"/>
                <a:ea typeface="宋体" pitchFamily="65" charset="-122"/>
              </a:rPr>
              <a:t>请回答: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(1)A的组成元素为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(用元素符号表示),化学式为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93.jpeg"/>
          <p:cNvPicPr>
            <a:picLocks noChangeAspect="1"/>
          </p:cNvPicPr>
          <p:nvPr/>
        </p:nvPicPr>
        <p:blipFill>
          <a:blip r:embed="rId4"/>
          <a:stretch>
            <a:fillRect/>
          </a:stretch>
        </p:blipFill>
        <p:spPr>
          <a:xfrm>
            <a:off x="2213757" y="1822293"/>
            <a:ext cx="371475" cy="342899"/>
          </a:xfrm>
          <a:prstGeom prst="rect">
            <a:avLst/>
          </a:prstGeom>
        </p:spPr>
      </p:pic>
      <p:pic>
        <p:nvPicPr>
          <p:cNvPr id="4" name="图片 4" descr="textimage94.jpeg"/>
          <p:cNvPicPr>
            <a:picLocks noChangeAspect="1"/>
          </p:cNvPicPr>
          <p:nvPr/>
        </p:nvPicPr>
        <p:blipFill>
          <a:blip r:embed="rId5" cstate="print"/>
          <a:stretch>
            <a:fillRect/>
          </a:stretch>
        </p:blipFill>
        <p:spPr>
          <a:xfrm>
            <a:off x="1571604" y="4420401"/>
            <a:ext cx="5970266" cy="1159750"/>
          </a:xfrm>
          <a:prstGeom prst="rect">
            <a:avLst/>
          </a:prstGeom>
        </p:spPr>
      </p:pic>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(2)溶液C可溶解铜片,例举该反应的一个实际应用</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(3)已知化合物A能与稀硫酸反应,生成一种淡黄色不溶物和一种气体(标况下的密度为1.518 g·</a:t>
            </a:r>
            <a:br>
              <a:rPr dirty="0"/>
            </a:br>
            <a:r>
              <a:rPr lang="zh-CN" altLang="en-US" sz="1530" kern="0" dirty="0">
                <a:solidFill>
                  <a:srgbClr val="000000"/>
                </a:solidFill>
                <a:latin typeface="Times New Roman" pitchFamily="65" charset="-122"/>
                <a:ea typeface="宋体" pitchFamily="65" charset="-122"/>
              </a:rPr>
              <a:t>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 该气体分子的电子式为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。写出该反应的离子方程式</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(4)写出F→G反应的化学方程式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设计实验方案探究溶液G中的主要微粒(不考虑H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3360940"/>
            <a:ext cx="8127000" cy="3256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Ⅰ.(1)反应吸热降低温度,固体氧化物隔绝空气,水蒸气稀释空气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+2OH</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(3)MgO+2NH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O或NH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O+HCl,MgO+2HCl</a:t>
            </a:r>
            <a:r>
              <a:rPr lang="zh-CN" altLang="en-US" sz="1282" kern="0" spc="164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 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Ⅱ.(1)S,Fe　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a:t>
            </a:r>
            <a:r>
              <a:rPr lang="zh-CN" altLang="en-US" sz="1152" kern="0" baseline="-15000" dirty="0">
                <a:solidFill>
                  <a:srgbClr val="000000"/>
                </a:solidFill>
                <a:latin typeface="Times New Roman" pitchFamily="65" charset="-122"/>
                <a:ea typeface="宋体" pitchFamily="65" charset="-122"/>
              </a:rPr>
              <a:t>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(2)制印刷电路板</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(3)H··</a:t>
            </a:r>
            <a:r>
              <a:rPr lang="zh-CN" altLang="en-US" sz="1869" kern="0" spc="-8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　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+6H</a:t>
            </a:r>
            <a:r>
              <a:rPr lang="zh-CN" altLang="en-US" sz="1152" kern="0" baseline="59000" dirty="0">
                <a:solidFill>
                  <a:srgbClr val="000000"/>
                </a:solidFill>
                <a:latin typeface="Times New Roman" pitchFamily="65" charset="-122"/>
                <a:ea typeface="宋体" pitchFamily="65" charset="-122"/>
              </a:rPr>
              <a:t>+</a:t>
            </a:r>
            <a:r>
              <a:rPr lang="zh-CN" altLang="en-US" sz="1048" kern="0" spc="187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S↑+3Fe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+2HI　取溶液G,加入过量BaCl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溶液,若产生白色沉淀,则有S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过滤后取滤液,滴加H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溶液,若再产生白色沉淀,则有H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4" name="图片 3" descr="textimage95.jpeg"/>
          <p:cNvPicPr>
            <a:picLocks noChangeAspect="1"/>
          </p:cNvPicPr>
          <p:nvPr/>
        </p:nvPicPr>
        <p:blipFill>
          <a:blip r:embed="rId5" cstate="print"/>
          <a:stretch>
            <a:fillRect/>
          </a:stretch>
        </p:blipFill>
        <p:spPr>
          <a:xfrm>
            <a:off x="1718644" y="3782114"/>
            <a:ext cx="371475" cy="219075"/>
          </a:xfrm>
          <a:prstGeom prst="rect">
            <a:avLst/>
          </a:prstGeom>
        </p:spPr>
      </p:pic>
      <p:pic>
        <p:nvPicPr>
          <p:cNvPr id="5" name="图片 4" descr="textimage96.jpeg"/>
          <p:cNvPicPr>
            <a:picLocks noChangeAspect="1"/>
          </p:cNvPicPr>
          <p:nvPr/>
        </p:nvPicPr>
        <p:blipFill>
          <a:blip r:embed="rId5" cstate="print"/>
          <a:stretch>
            <a:fillRect/>
          </a:stretch>
        </p:blipFill>
        <p:spPr>
          <a:xfrm>
            <a:off x="2336016" y="4135922"/>
            <a:ext cx="371474" cy="219075"/>
          </a:xfrm>
          <a:prstGeom prst="rect">
            <a:avLst/>
          </a:prstGeom>
        </p:spPr>
      </p:pic>
      <p:pic>
        <p:nvPicPr>
          <p:cNvPr id="6" name="图片 5" descr="textimage97.jpeg"/>
          <p:cNvPicPr>
            <a:picLocks noChangeAspect="1"/>
          </p:cNvPicPr>
          <p:nvPr/>
        </p:nvPicPr>
        <p:blipFill>
          <a:blip r:embed="rId6" cstate="print"/>
          <a:stretch>
            <a:fillRect/>
          </a:stretch>
        </p:blipFill>
        <p:spPr>
          <a:xfrm>
            <a:off x="5319077" y="4135922"/>
            <a:ext cx="371474" cy="219075"/>
          </a:xfrm>
          <a:prstGeom prst="rect">
            <a:avLst/>
          </a:prstGeom>
        </p:spPr>
      </p:pic>
      <p:pic>
        <p:nvPicPr>
          <p:cNvPr id="7" name="图片 6" descr="textimage98.jpeg"/>
          <p:cNvPicPr>
            <a:picLocks noChangeAspect="1"/>
          </p:cNvPicPr>
          <p:nvPr/>
        </p:nvPicPr>
        <p:blipFill>
          <a:blip r:embed="rId5" cstate="print"/>
          <a:stretch>
            <a:fillRect/>
          </a:stretch>
        </p:blipFill>
        <p:spPr>
          <a:xfrm>
            <a:off x="7870148" y="4135922"/>
            <a:ext cx="371474" cy="219075"/>
          </a:xfrm>
          <a:prstGeom prst="rect">
            <a:avLst/>
          </a:prstGeom>
        </p:spPr>
      </p:pic>
      <p:pic>
        <p:nvPicPr>
          <p:cNvPr id="8" name="图片 7" descr="textimage99.jpeg"/>
          <p:cNvPicPr>
            <a:picLocks noChangeAspect="1"/>
          </p:cNvPicPr>
          <p:nvPr/>
        </p:nvPicPr>
        <p:blipFill>
          <a:blip r:embed="rId5" cstate="print"/>
          <a:stretch>
            <a:fillRect/>
          </a:stretch>
        </p:blipFill>
        <p:spPr>
          <a:xfrm>
            <a:off x="2361834" y="5607508"/>
            <a:ext cx="371474" cy="219074"/>
          </a:xfrm>
          <a:prstGeom prst="rect">
            <a:avLst/>
          </a:prstGeom>
        </p:spPr>
      </p:pic>
      <p:pic>
        <p:nvPicPr>
          <p:cNvPr id="9" name="图片 8" descr="textimage100.jpeg"/>
          <p:cNvPicPr>
            <a:picLocks noChangeAspect="1"/>
          </p:cNvPicPr>
          <p:nvPr/>
        </p:nvPicPr>
        <p:blipFill>
          <a:blip r:embed="rId5" cstate="print"/>
          <a:stretch>
            <a:fillRect/>
          </a:stretch>
        </p:blipFill>
        <p:spPr>
          <a:xfrm>
            <a:off x="1914753" y="5982533"/>
            <a:ext cx="371475" cy="219075"/>
          </a:xfrm>
          <a:prstGeom prst="rect">
            <a:avLst/>
          </a:prstGeom>
        </p:spPr>
      </p:pic>
      <p:graphicFrame>
        <p:nvGraphicFramePr>
          <p:cNvPr id="10" name="对象 9"/>
          <p:cNvGraphicFramePr>
            <a:graphicFrameLocks noChangeAspect="1"/>
          </p:cNvGraphicFramePr>
          <p:nvPr/>
        </p:nvGraphicFramePr>
        <p:xfrm>
          <a:off x="2430319" y="3774684"/>
          <a:ext cx="228599" cy="257174"/>
        </p:xfrm>
        <a:graphic>
          <a:graphicData uri="http://schemas.openxmlformats.org/presentationml/2006/ole">
            <mc:AlternateContent xmlns:mc="http://schemas.openxmlformats.org/markup-compatibility/2006">
              <mc:Choice xmlns:v="urn:schemas-microsoft-com:vml" Requires="v">
                <p:oleObj spid="_x0000_s143367" name="Equation" r:id="rId7" imgW="230400" imgH="259200" progId="">
                  <p:embed/>
                </p:oleObj>
              </mc:Choice>
              <mc:Fallback>
                <p:oleObj name="Equation" r:id="rId7" imgW="230400" imgH="2592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0319" y="3774684"/>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1004262" y="5524510"/>
          <a:ext cx="123825" cy="390525"/>
        </p:xfrm>
        <a:graphic>
          <a:graphicData uri="http://schemas.openxmlformats.org/presentationml/2006/ole">
            <mc:AlternateContent xmlns:mc="http://schemas.openxmlformats.org/markup-compatibility/2006">
              <mc:Choice xmlns:v="urn:schemas-microsoft-com:vml" Requires="v">
                <p:oleObj spid="_x0000_s143368" name="Equation" r:id="rId9" imgW="124800" imgH="393600" progId="">
                  <p:embed/>
                </p:oleObj>
              </mc:Choice>
              <mc:Fallback>
                <p:oleObj name="Equation" r:id="rId9" imgW="124800" imgH="3936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04262" y="5524510"/>
                        <a:ext cx="1238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7769010" y="5975103"/>
          <a:ext cx="285750" cy="257174"/>
        </p:xfrm>
        <a:graphic>
          <a:graphicData uri="http://schemas.openxmlformats.org/presentationml/2006/ole">
            <mc:AlternateContent xmlns:mc="http://schemas.openxmlformats.org/markup-compatibility/2006">
              <mc:Choice xmlns:v="urn:schemas-microsoft-com:vml" Requires="v">
                <p:oleObj spid="_x0000_s143369" name="Equation" r:id="rId11" imgW="288000" imgH="259200" progId="">
                  <p:embed/>
                </p:oleObj>
              </mc:Choice>
              <mc:Fallback>
                <p:oleObj name="Equation" r:id="rId11" imgW="288000" imgH="2592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69010" y="5975103"/>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780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Ⅰ.(1)该化合物作阻燃剂的两条依据可以从题给反应方程式直接看出,一是</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Mg</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a:t>
            </a:r>
            <a:r>
              <a:rPr lang="zh-CN" altLang="en-US" sz="1152" kern="0" baseline="-15000" dirty="0">
                <a:solidFill>
                  <a:srgbClr val="000000"/>
                </a:solidFill>
                <a:latin typeface="Times New Roman" pitchFamily="65" charset="-122"/>
                <a:ea typeface="宋体" pitchFamily="65" charset="-122"/>
              </a:rPr>
              <a:t>19</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的分解反应是吸热反应,二是反应产物MgO和Al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是耐火材料,可隔绝空气,生成的水蒸气可稀释空气。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(2)利用Al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可溶于NaOH溶液,而且NaOH溶液不影响其他产物的性质。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(3)MgO可溶于酸性溶液,所以可用N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水解的性质将其溶解。</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Ⅱ.(1)根据D为血红色溶液及A、B、C、D间的转化可推知A中含有铁元素;根据F与I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的KI溶</a:t>
            </a:r>
            <a:br>
              <a:rPr dirty="0"/>
            </a:br>
            <a:r>
              <a:rPr lang="zh-CN" altLang="en-US" sz="1530" kern="0" dirty="0">
                <a:solidFill>
                  <a:srgbClr val="000000"/>
                </a:solidFill>
                <a:latin typeface="Times New Roman" pitchFamily="65" charset="-122"/>
                <a:ea typeface="宋体" pitchFamily="65" charset="-122"/>
              </a:rPr>
              <a:t>液反应生成无色溶液(酸性变强),F为无色气体E与H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O反应得到的无色酸性溶液,知F为H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br>
              <a:rPr dirty="0"/>
            </a:br>
            <a:r>
              <a:rPr lang="zh-CN" altLang="en-US" sz="1530" kern="0" dirty="0">
                <a:solidFill>
                  <a:srgbClr val="000000"/>
                </a:solidFill>
                <a:latin typeface="Times New Roman" pitchFamily="65" charset="-122"/>
                <a:ea typeface="宋体" pitchFamily="65" charset="-122"/>
              </a:rPr>
              <a:t>溶液,则A中另一元素为硫元素;再根据A与B的质量关系求出A的化学式是Fe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(2)Cu可溶于含有Fe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的溶液,其典型应用是制印刷电路板。</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S的电子式是H··</a:t>
            </a:r>
            <a:r>
              <a:rPr lang="zh-CN" altLang="en-US" sz="1869" kern="0" spc="-8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··H,由生成淡黄色不溶物可知发生了Fe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与S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的氧化还原反应,故反应的</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离子方程式是Fe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+6H</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S↑+3Fe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(4)煅烧过程中硫元素应转化为SO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,所以F→G的过程中发生了I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氧化</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的反应;为不干扰剩余的H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的检验,应用过量BaCl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溶液先检验S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的存在,之后取滤液</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加H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溶液,再检验H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的存在。</a:t>
            </a:r>
            <a:endParaRPr lang="zh-CN" altLang="en-US" dirty="0"/>
          </a:p>
        </p:txBody>
      </p:sp>
      <p:pic>
        <p:nvPicPr>
          <p:cNvPr id="3" name="图片 3" descr="textimage101.jpeg"/>
          <p:cNvPicPr>
            <a:picLocks noChangeAspect="1"/>
          </p:cNvPicPr>
          <p:nvPr/>
        </p:nvPicPr>
        <p:blipFill>
          <a:blip r:embed="rId5" cstate="print"/>
          <a:stretch>
            <a:fillRect/>
          </a:stretch>
        </p:blipFill>
        <p:spPr>
          <a:xfrm>
            <a:off x="2508157" y="4763017"/>
            <a:ext cx="371474" cy="219075"/>
          </a:xfrm>
          <a:prstGeom prst="rect">
            <a:avLst/>
          </a:prstGeom>
        </p:spPr>
      </p:pic>
      <p:graphicFrame>
        <p:nvGraphicFramePr>
          <p:cNvPr id="5" name="对象 4"/>
          <p:cNvGraphicFramePr>
            <a:graphicFrameLocks noChangeAspect="1"/>
          </p:cNvGraphicFramePr>
          <p:nvPr/>
        </p:nvGraphicFramePr>
        <p:xfrm>
          <a:off x="3504505" y="2555168"/>
          <a:ext cx="238124" cy="257174"/>
        </p:xfrm>
        <a:graphic>
          <a:graphicData uri="http://schemas.openxmlformats.org/presentationml/2006/ole">
            <mc:AlternateContent xmlns:mc="http://schemas.openxmlformats.org/markup-compatibility/2006">
              <mc:Choice xmlns:v="urn:schemas-microsoft-com:vml" Requires="v">
                <p:oleObj spid="_x0000_s19464" name="Equation" r:id="rId6" imgW="240000" imgH="259200" progId="">
                  <p:embed/>
                </p:oleObj>
              </mc:Choice>
              <mc:Fallback>
                <p:oleObj name="Equation" r:id="rId6" imgW="2400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4505" y="2555168"/>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273368" y="4304994"/>
          <a:ext cx="123825" cy="390525"/>
        </p:xfrm>
        <a:graphic>
          <a:graphicData uri="http://schemas.openxmlformats.org/presentationml/2006/ole">
            <mc:AlternateContent xmlns:mc="http://schemas.openxmlformats.org/markup-compatibility/2006">
              <mc:Choice xmlns:v="urn:schemas-microsoft-com:vml" Requires="v">
                <p:oleObj spid="_x0000_s19465" name="Equation" r:id="rId8" imgW="124800" imgH="393600" progId="">
                  <p:embed/>
                </p:oleObj>
              </mc:Choice>
              <mc:Fallback>
                <p:oleObj name="Equation" r:id="rId8" imgW="124800" imgH="3936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73368" y="4304994"/>
                        <a:ext cx="123825" cy="390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258948" y="5420533"/>
          <a:ext cx="285750" cy="257175"/>
        </p:xfrm>
        <a:graphic>
          <a:graphicData uri="http://schemas.openxmlformats.org/presentationml/2006/ole">
            <mc:AlternateContent xmlns:mc="http://schemas.openxmlformats.org/markup-compatibility/2006">
              <mc:Choice xmlns:v="urn:schemas-microsoft-com:vml" Requires="v">
                <p:oleObj spid="_x0000_s19466" name="Equation" r:id="rId10" imgW="288000" imgH="259200" progId="">
                  <p:embed/>
                </p:oleObj>
              </mc:Choice>
              <mc:Fallback>
                <p:oleObj name="Equation" r:id="rId10" imgW="288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58948" y="5420533"/>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714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(2013大纲全国,29,15分)铝是一种应用广泛的金属,工业上用Al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和冰晶石(Na</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AlF</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)混合熔</a:t>
            </a:r>
            <a:br>
              <a:rPr dirty="0"/>
            </a:br>
            <a:r>
              <a:rPr lang="zh-CN" altLang="en-US" sz="1530" kern="0" dirty="0">
                <a:solidFill>
                  <a:srgbClr val="000000"/>
                </a:solidFill>
                <a:latin typeface="Times New Roman" pitchFamily="65" charset="-122"/>
                <a:ea typeface="宋体" pitchFamily="65" charset="-122"/>
              </a:rPr>
              <a:t>融电解制得。</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①铝土矿的主要成分是Al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等。从铝土矿中提炼Al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的流程如下:</a:t>
            </a:r>
            <a:endParaRPr lang="zh-CN" altLang="en-US" dirty="0"/>
          </a:p>
          <a:p>
            <a:pPr marL="0" indent="0" eaLnBrk="0" latinLnBrk="1" hangingPunct="0">
              <a:lnSpc>
                <a:spcPct val="150000"/>
              </a:lnSpc>
              <a:spcBef>
                <a:spcPts val="0"/>
              </a:spcBef>
              <a:buNone/>
            </a:pPr>
            <a:r>
              <a:rPr lang="zh-CN" altLang="en-US" sz="5788" kern="0" spc="4416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474"/>
              </a:spcBef>
              <a:buNone/>
            </a:pPr>
            <a:r>
              <a:rPr lang="zh-CN" altLang="en-US" sz="1530" kern="0" dirty="0">
                <a:solidFill>
                  <a:srgbClr val="000000"/>
                </a:solidFill>
                <a:latin typeface="Times New Roman" pitchFamily="65" charset="-122"/>
                <a:ea typeface="宋体" pitchFamily="65" charset="-122"/>
              </a:rPr>
              <a:t>②以萤石(CaF</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)和纯碱为原料制备冰晶石的流程如下:</a:t>
            </a:r>
            <a:endParaRPr lang="zh-CN" altLang="en-US" dirty="0"/>
          </a:p>
          <a:p>
            <a:pPr marL="0" indent="0" eaLnBrk="0" latinLnBrk="1" hangingPunct="0">
              <a:lnSpc>
                <a:spcPct val="150000"/>
              </a:lnSpc>
              <a:spcBef>
                <a:spcPts val="0"/>
              </a:spcBef>
              <a:buNone/>
            </a:pPr>
            <a:r>
              <a:rPr lang="zh-CN" altLang="en-US" sz="4318" kern="0" spc="29956"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918"/>
              </a:spcBef>
              <a:buNone/>
            </a:pPr>
            <a:r>
              <a:rPr lang="zh-CN" altLang="en-US" sz="1530" kern="0" dirty="0">
                <a:solidFill>
                  <a:srgbClr val="000000"/>
                </a:solidFill>
                <a:latin typeface="Times New Roman" pitchFamily="65" charset="-122"/>
                <a:ea typeface="宋体" pitchFamily="65" charset="-122"/>
              </a:rPr>
              <a:t>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(1)写出反应1的化学方程式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02.jpeg"/>
          <p:cNvPicPr>
            <a:picLocks noChangeAspect="1"/>
          </p:cNvPicPr>
          <p:nvPr/>
        </p:nvPicPr>
        <p:blipFill>
          <a:blip r:embed="rId4" cstate="print"/>
          <a:stretch>
            <a:fillRect/>
          </a:stretch>
        </p:blipFill>
        <p:spPr>
          <a:xfrm>
            <a:off x="1357290" y="2205823"/>
            <a:ext cx="5572164" cy="1347025"/>
          </a:xfrm>
          <a:prstGeom prst="rect">
            <a:avLst/>
          </a:prstGeom>
        </p:spPr>
      </p:pic>
      <p:pic>
        <p:nvPicPr>
          <p:cNvPr id="4" name="图片 4" descr="textimage103.jpeg"/>
          <p:cNvPicPr>
            <a:picLocks noChangeAspect="1"/>
          </p:cNvPicPr>
          <p:nvPr/>
        </p:nvPicPr>
        <p:blipFill>
          <a:blip r:embed="rId5" cstate="print"/>
          <a:stretch>
            <a:fillRect/>
          </a:stretch>
        </p:blipFill>
        <p:spPr>
          <a:xfrm>
            <a:off x="2428860" y="4063211"/>
            <a:ext cx="4352925" cy="1104899"/>
          </a:xfrm>
          <a:prstGeom prst="rect">
            <a:avLst/>
          </a:prstGeom>
        </p:spPr>
      </p:pic>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(2)滤液Ⅰ中加入CaO生成的沉淀是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,反应2的离子方程式为</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(3)E可作为建筑材料,化合物C是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,写出由D制备冰晶石的化学方程式</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(4)电解制铝的化学方程式是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,以石墨为电极,阳极产生的</a:t>
            </a:r>
            <a:br/>
            <a:r>
              <a:rPr lang="zh-CN" altLang="en-US" sz="1530" kern="0" dirty="0">
                <a:solidFill>
                  <a:srgbClr val="000000"/>
                </a:solidFill>
                <a:latin typeface="Times New Roman" pitchFamily="65" charset="-122"/>
                <a:ea typeface="宋体" pitchFamily="65" charset="-122"/>
              </a:rPr>
              <a:t>混合气体的成分是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sp>
        <p:nvSpPr>
          <p:cNvPr id="3" name="TextBox 2"/>
          <p:cNvSpPr txBox="1"/>
          <p:nvPr/>
        </p:nvSpPr>
        <p:spPr>
          <a:xfrm>
            <a:off x="540000" y="3277393"/>
            <a:ext cx="8127000" cy="1924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(15分)(1)2NaOH+SiO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SiO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O(2分)、2NaOH+Al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(2)CaSiO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2Al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(每空2分,共4分)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(3)浓H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(1分)　12HF+3Na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+2Al(OH)</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AlF</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+9H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2163" kern="0" spc="71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4Al+3O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(CO)(2分)</a:t>
            </a:r>
            <a:endParaRPr lang="zh-CN" altLang="en-US" dirty="0"/>
          </a:p>
        </p:txBody>
      </p:sp>
      <p:pic>
        <p:nvPicPr>
          <p:cNvPr id="4" name="图片 3" descr="textimage104.jpeg"/>
          <p:cNvPicPr>
            <a:picLocks noChangeAspect="1"/>
          </p:cNvPicPr>
          <p:nvPr/>
        </p:nvPicPr>
        <p:blipFill>
          <a:blip r:embed="rId5" cstate="print"/>
          <a:stretch>
            <a:fillRect/>
          </a:stretch>
        </p:blipFill>
        <p:spPr>
          <a:xfrm>
            <a:off x="2933550" y="3344759"/>
            <a:ext cx="371474" cy="219074"/>
          </a:xfrm>
          <a:prstGeom prst="rect">
            <a:avLst/>
          </a:prstGeom>
        </p:spPr>
      </p:pic>
      <p:pic>
        <p:nvPicPr>
          <p:cNvPr id="5" name="图片 4" descr="textimage105.jpeg"/>
          <p:cNvPicPr>
            <a:picLocks noChangeAspect="1"/>
          </p:cNvPicPr>
          <p:nvPr/>
        </p:nvPicPr>
        <p:blipFill>
          <a:blip r:embed="rId5" cstate="print"/>
          <a:stretch>
            <a:fillRect/>
          </a:stretch>
        </p:blipFill>
        <p:spPr>
          <a:xfrm>
            <a:off x="6180778" y="3344759"/>
            <a:ext cx="371474" cy="219074"/>
          </a:xfrm>
          <a:prstGeom prst="rect">
            <a:avLst/>
          </a:prstGeom>
        </p:spPr>
      </p:pic>
      <p:pic>
        <p:nvPicPr>
          <p:cNvPr id="6" name="图片 5" descr="textimage106.jpeg"/>
          <p:cNvPicPr>
            <a:picLocks noChangeAspect="1"/>
          </p:cNvPicPr>
          <p:nvPr/>
        </p:nvPicPr>
        <p:blipFill>
          <a:blip r:embed="rId5" cstate="print"/>
          <a:stretch>
            <a:fillRect/>
          </a:stretch>
        </p:blipFill>
        <p:spPr>
          <a:xfrm>
            <a:off x="3012837" y="3698567"/>
            <a:ext cx="371474" cy="219074"/>
          </a:xfrm>
          <a:prstGeom prst="rect">
            <a:avLst/>
          </a:prstGeom>
        </p:spPr>
      </p:pic>
      <p:pic>
        <p:nvPicPr>
          <p:cNvPr id="7" name="图片 6" descr="textimage107.jpeg"/>
          <p:cNvPicPr>
            <a:picLocks noChangeAspect="1"/>
          </p:cNvPicPr>
          <p:nvPr/>
        </p:nvPicPr>
        <p:blipFill>
          <a:blip r:embed="rId5" cstate="print"/>
          <a:stretch>
            <a:fillRect/>
          </a:stretch>
        </p:blipFill>
        <p:spPr>
          <a:xfrm>
            <a:off x="4166395" y="4052375"/>
            <a:ext cx="371474" cy="219075"/>
          </a:xfrm>
          <a:prstGeom prst="rect">
            <a:avLst/>
          </a:prstGeom>
        </p:spPr>
      </p:pic>
      <p:pic>
        <p:nvPicPr>
          <p:cNvPr id="8" name="图片 7" descr="textimage108.jpeg"/>
          <p:cNvPicPr>
            <a:picLocks noChangeAspect="1"/>
          </p:cNvPicPr>
          <p:nvPr/>
        </p:nvPicPr>
        <p:blipFill>
          <a:blip r:embed="rId6"/>
          <a:stretch>
            <a:fillRect/>
          </a:stretch>
        </p:blipFill>
        <p:spPr>
          <a:xfrm>
            <a:off x="1295862" y="4382783"/>
            <a:ext cx="1181100" cy="476249"/>
          </a:xfrm>
          <a:prstGeom prst="rect">
            <a:avLst/>
          </a:prstGeom>
        </p:spPr>
      </p:pic>
      <p:graphicFrame>
        <p:nvGraphicFramePr>
          <p:cNvPr id="9" name="对象 8"/>
          <p:cNvGraphicFramePr>
            <a:graphicFrameLocks noChangeAspect="1"/>
          </p:cNvGraphicFramePr>
          <p:nvPr/>
        </p:nvGraphicFramePr>
        <p:xfrm>
          <a:off x="1785918" y="3691137"/>
          <a:ext cx="228600" cy="257175"/>
        </p:xfrm>
        <a:graphic>
          <a:graphicData uri="http://schemas.openxmlformats.org/presentationml/2006/ole">
            <mc:AlternateContent xmlns:mc="http://schemas.openxmlformats.org/markup-compatibility/2006">
              <mc:Choice xmlns:v="urn:schemas-microsoft-com:vml" Requires="v">
                <p:oleObj spid="_x0000_s165893" name="Equation" r:id="rId7" imgW="230400" imgH="259200" progId="">
                  <p:embed/>
                </p:oleObj>
              </mc:Choice>
              <mc:Fallback>
                <p:oleObj name="Equation" r:id="rId7" imgW="230400" imgH="2592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5918" y="3691137"/>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4500562" y="3691137"/>
          <a:ext cx="285750" cy="257174"/>
        </p:xfrm>
        <a:graphic>
          <a:graphicData uri="http://schemas.openxmlformats.org/presentationml/2006/ole">
            <mc:AlternateContent xmlns:mc="http://schemas.openxmlformats.org/markup-compatibility/2006">
              <mc:Choice xmlns:v="urn:schemas-microsoft-com:vml" Requires="v">
                <p:oleObj spid="_x0000_s165894" name="Equation" r:id="rId9" imgW="288000" imgH="259200" progId="">
                  <p:embed/>
                </p:oleObj>
              </mc:Choice>
              <mc:Fallback>
                <p:oleObj name="Equation" r:id="rId9" imgW="288000" imgH="2592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00562" y="3691137"/>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6112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351" kern="0" spc="-626" dirty="0">
                <a:solidFill>
                  <a:srgbClr val="000000"/>
                </a:solidFill>
                <a:latin typeface="Times New Roman" pitchFamily="65" charset="-122"/>
                <a:ea typeface="宋体" pitchFamily="65" charset="-122"/>
              </a:rPr>
              <a:t> </a:t>
            </a:r>
            <a:r>
              <a:rPr lang="zh-CN" altLang="en-US" sz="2314" kern="0" spc="2560" dirty="0">
                <a:solidFill>
                  <a:srgbClr val="000000"/>
                </a:solidFill>
                <a:latin typeface="Times New Roman" pitchFamily="65" charset="-122"/>
                <a:ea typeface="宋体" pitchFamily="65" charset="-122"/>
              </a:rPr>
              <a:t> </a:t>
            </a:r>
            <a:r>
              <a:rPr lang="zh-CN" altLang="en-US" sz="4775" kern="0" spc="34674"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091"/>
              </a:spcBef>
              <a:buNone/>
            </a:pPr>
            <a:r>
              <a:rPr lang="zh-CN" altLang="en-US" sz="1530" kern="0" dirty="0">
                <a:solidFill>
                  <a:srgbClr val="000000"/>
                </a:solidFill>
                <a:latin typeface="Times New Roman" pitchFamily="65" charset="-122"/>
                <a:ea typeface="宋体" pitchFamily="65" charset="-122"/>
              </a:rPr>
              <a:t>(3)根据冰晶石的化学式可知气体D为HF,结合E可作为建筑材料可推出C为浓H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,E为CaSO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,根据原子守恒可写出制备冰晶石的化学方程式。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(4)以石墨为电极,阳极发生的反应为2O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-4e</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可与石墨反应产生CO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和CO气体。</a:t>
            </a:r>
            <a:endParaRPr lang="zh-CN" altLang="en-US" dirty="0"/>
          </a:p>
        </p:txBody>
      </p:sp>
      <p:pic>
        <p:nvPicPr>
          <p:cNvPr id="3" name="图片 3" descr="textimage109.jpeg"/>
          <p:cNvPicPr>
            <a:picLocks noChangeAspect="1"/>
          </p:cNvPicPr>
          <p:nvPr/>
        </p:nvPicPr>
        <p:blipFill>
          <a:blip r:embed="rId4"/>
          <a:stretch>
            <a:fillRect/>
          </a:stretch>
        </p:blipFill>
        <p:spPr>
          <a:xfrm>
            <a:off x="540000" y="1845180"/>
            <a:ext cx="219075" cy="609600"/>
          </a:xfrm>
          <a:prstGeom prst="rect">
            <a:avLst/>
          </a:prstGeom>
        </p:spPr>
      </p:pic>
      <p:pic>
        <p:nvPicPr>
          <p:cNvPr id="4" name="图片 4" descr="textimage110.jpeg"/>
          <p:cNvPicPr>
            <a:picLocks noChangeAspect="1"/>
          </p:cNvPicPr>
          <p:nvPr/>
        </p:nvPicPr>
        <p:blipFill>
          <a:blip r:embed="rId5"/>
          <a:stretch>
            <a:fillRect/>
          </a:stretch>
        </p:blipFill>
        <p:spPr>
          <a:xfrm>
            <a:off x="759075" y="1849943"/>
            <a:ext cx="619124" cy="600074"/>
          </a:xfrm>
          <a:prstGeom prst="rect">
            <a:avLst/>
          </a:prstGeom>
        </p:spPr>
      </p:pic>
      <p:pic>
        <p:nvPicPr>
          <p:cNvPr id="5" name="图片 5" descr="textimage111.jpeg"/>
          <p:cNvPicPr>
            <a:picLocks noChangeAspect="1"/>
          </p:cNvPicPr>
          <p:nvPr/>
        </p:nvPicPr>
        <p:blipFill>
          <a:blip r:embed="rId6" cstate="print"/>
          <a:stretch>
            <a:fillRect/>
          </a:stretch>
        </p:blipFill>
        <p:spPr>
          <a:xfrm>
            <a:off x="1430927" y="1543887"/>
            <a:ext cx="4904694" cy="1212186"/>
          </a:xfrm>
          <a:prstGeom prst="rect">
            <a:avLst/>
          </a:prstGeom>
        </p:spPr>
      </p:pic>
      <p:pic>
        <p:nvPicPr>
          <p:cNvPr id="6" name="图片 6" descr="textimage112.jpeg"/>
          <p:cNvPicPr>
            <a:picLocks noChangeAspect="1"/>
          </p:cNvPicPr>
          <p:nvPr/>
        </p:nvPicPr>
        <p:blipFill>
          <a:blip r:embed="rId7" cstate="print"/>
          <a:stretch>
            <a:fillRect/>
          </a:stretch>
        </p:blipFill>
        <p:spPr>
          <a:xfrm>
            <a:off x="4136020" y="3451352"/>
            <a:ext cx="371474" cy="219074"/>
          </a:xfrm>
          <a:prstGeom prst="rect">
            <a:avLst/>
          </a:prstGeom>
        </p:spPr>
      </p:pic>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31618"/>
            <a:ext cx="8127000" cy="38953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A组　2017—2019年高考模拟·考点基础题组</a:t>
            </a:r>
          </a:p>
        </p:txBody>
      </p:sp>
      <p:pic>
        <p:nvPicPr>
          <p:cNvPr id="3" name="Picture 2" descr="E:\2016年\图书出版\2017版 53B教参\教参课件\栏目图.png"/>
          <p:cNvPicPr>
            <a:picLocks noChangeAspect="1"/>
          </p:cNvPicPr>
          <p:nvPr/>
        </p:nvPicPr>
        <p:blipFill>
          <a:blip r:embed="rId4"/>
          <a:stretch>
            <a:fillRect/>
          </a:stretch>
        </p:blipFill>
        <p:spPr>
          <a:xfrm>
            <a:off x="3348200" y="988676"/>
            <a:ext cx="2543175" cy="549275"/>
          </a:xfrm>
          <a:prstGeom prst="rect">
            <a:avLst/>
          </a:prstGeom>
          <a:noFill/>
          <a:ln w="9525">
            <a:noFill/>
          </a:ln>
        </p:spPr>
      </p:pic>
      <p:sp>
        <p:nvSpPr>
          <p:cNvPr id="4" name="矩形 6"/>
          <p:cNvSpPr/>
          <p:nvPr/>
        </p:nvSpPr>
        <p:spPr>
          <a:xfrm>
            <a:off x="3600391" y="1026949"/>
            <a:ext cx="1402080" cy="460375"/>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p>
        </p:txBody>
      </p:sp>
      <p:sp>
        <p:nvSpPr>
          <p:cNvPr id="5" name="TextBox 2"/>
          <p:cNvSpPr txBox="1"/>
          <p:nvPr/>
        </p:nvSpPr>
        <p:spPr>
          <a:xfrm>
            <a:off x="540000" y="2055734"/>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考点一　钠及其化合物</a:t>
            </a:r>
          </a:p>
        </p:txBody>
      </p:sp>
      <p:sp>
        <p:nvSpPr>
          <p:cNvPr id="6" name="TextBox 2"/>
          <p:cNvSpPr txBox="1"/>
          <p:nvPr/>
        </p:nvSpPr>
        <p:spPr>
          <a:xfrm>
            <a:off x="540000" y="2488874"/>
            <a:ext cx="8127000" cy="32888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(2019河北石家庄一模,10)实验室模拟工业上侯德榜制碱原理制备纯碱。下列操作未涉及的</a:t>
            </a:r>
            <a:br>
              <a:rPr dirty="0"/>
            </a:br>
            <a:r>
              <a:rPr lang="zh-CN" altLang="en-US" sz="1530" kern="0" dirty="0">
                <a:solidFill>
                  <a:srgbClr val="000000"/>
                </a:solidFill>
                <a:latin typeface="Times New Roman" pitchFamily="65" charset="-122"/>
                <a:ea typeface="宋体" pitchFamily="65" charset="-122"/>
              </a:rPr>
              <a:t>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2710" kern="0" spc="1893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7" name="图片 3" descr="textimage113.jpeg"/>
          <p:cNvPicPr>
            <a:picLocks noChangeAspect="1"/>
          </p:cNvPicPr>
          <p:nvPr/>
        </p:nvPicPr>
        <p:blipFill>
          <a:blip r:embed="rId5"/>
          <a:stretch>
            <a:fillRect/>
          </a:stretch>
        </p:blipFill>
        <p:spPr>
          <a:xfrm>
            <a:off x="3286116" y="3257507"/>
            <a:ext cx="2848083" cy="2517381"/>
          </a:xfrm>
          <a:prstGeom prst="rect">
            <a:avLst/>
          </a:prstGeom>
        </p:spPr>
      </p:pic>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220582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解题关键</a:t>
            </a:r>
            <a:r>
              <a:rPr lang="zh-CN" altLang="en-US" sz="1530" kern="0" dirty="0">
                <a:solidFill>
                  <a:srgbClr val="000000"/>
                </a:solidFill>
                <a:latin typeface="Times New Roman" pitchFamily="65" charset="-122"/>
                <a:ea typeface="宋体" pitchFamily="65" charset="-122"/>
              </a:rPr>
              <a:t>　侯德榜制碱的原理:向氨化的饱和食盐水中通入足量二氧化碳气体析出碳酸氢钠,</a:t>
            </a:r>
            <a:br>
              <a:rPr dirty="0"/>
            </a:br>
            <a:r>
              <a:rPr lang="zh-CN" altLang="en-US" sz="1530" kern="0" dirty="0">
                <a:solidFill>
                  <a:srgbClr val="000000"/>
                </a:solidFill>
                <a:latin typeface="Times New Roman" pitchFamily="65" charset="-122"/>
                <a:ea typeface="宋体" pitchFamily="65" charset="-122"/>
              </a:rPr>
              <a:t>加热分解碳酸氢钠制备碳酸钠。</a:t>
            </a:r>
            <a:endParaRPr lang="zh-CN" altLang="en-US" dirty="0"/>
          </a:p>
        </p:txBody>
      </p:sp>
      <p:sp>
        <p:nvSpPr>
          <p:cNvPr id="3" name="TextBox 2"/>
          <p:cNvSpPr txBox="1"/>
          <p:nvPr/>
        </p:nvSpPr>
        <p:spPr>
          <a:xfrm>
            <a:off x="500034" y="113425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B</a:t>
            </a:r>
            <a:r>
              <a:rPr lang="zh-CN" altLang="en-US" sz="1530" kern="0" dirty="0">
                <a:solidFill>
                  <a:srgbClr val="000000"/>
                </a:solidFill>
                <a:latin typeface="Times New Roman" pitchFamily="65" charset="-122"/>
                <a:ea typeface="宋体" pitchFamily="65" charset="-122"/>
              </a:rPr>
              <a:t>　A是加热灼烧固体,涉及此操作,故A不符合;B是蒸发溶液得到晶体,不需要蒸发操</a:t>
            </a:r>
            <a:br>
              <a:rPr dirty="0"/>
            </a:br>
            <a:r>
              <a:rPr lang="zh-CN" altLang="en-US" sz="1530" kern="0" dirty="0">
                <a:solidFill>
                  <a:srgbClr val="000000"/>
                </a:solidFill>
                <a:latin typeface="Times New Roman" pitchFamily="65" charset="-122"/>
                <a:ea typeface="宋体" pitchFamily="65" charset="-122"/>
              </a:rPr>
              <a:t>作,故B符合;C为过滤,涉及此操作,故C不符合;D为向饱和食盐水中通入氨气、二氧化碳气体</a:t>
            </a:r>
            <a:br>
              <a:rPr dirty="0"/>
            </a:br>
            <a:r>
              <a:rPr lang="zh-CN" altLang="en-US" sz="1530" kern="0" dirty="0">
                <a:solidFill>
                  <a:srgbClr val="000000"/>
                </a:solidFill>
                <a:latin typeface="Times New Roman" pitchFamily="65" charset="-122"/>
                <a:ea typeface="宋体" pitchFamily="65" charset="-122"/>
              </a:rPr>
              <a:t>析出碳酸氢钠,涉及此操作,故D不符合。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本题涉及的考点有离子方程式的书写、Fe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的检验、化学平衡常数的应用,考查了学生</a:t>
            </a:r>
            <a:br>
              <a:rPr dirty="0"/>
            </a:br>
            <a:r>
              <a:rPr lang="zh-CN" altLang="en-US" sz="1530" kern="0" dirty="0">
                <a:solidFill>
                  <a:srgbClr val="000000"/>
                </a:solidFill>
                <a:latin typeface="Times New Roman" pitchFamily="65" charset="-122"/>
                <a:ea typeface="宋体" pitchFamily="65" charset="-122"/>
              </a:rPr>
              <a:t>解读化学工艺流程,将题给信息与已学知识相结合分析、解决化学问题的能力。</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(1)“溶浸”步骤产生的“气体”是NH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,用NH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溶液吸收NH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的化学方程式为NH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HCO</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(2)根据流程图可知,Fe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在“过滤1”步骤中除去,SiO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不溶于(NH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溶液,故“滤渣</a:t>
            </a:r>
            <a:br>
              <a:rPr dirty="0"/>
            </a:br>
            <a:r>
              <a:rPr lang="zh-CN" altLang="en-US" sz="1530" kern="0" dirty="0">
                <a:solidFill>
                  <a:srgbClr val="000000"/>
                </a:solidFill>
                <a:latin typeface="Times New Roman" pitchFamily="65" charset="-122"/>
                <a:ea typeface="宋体" pitchFamily="65" charset="-122"/>
              </a:rPr>
              <a:t>1”的主要成分有SiO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;检验Fe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通常选用KSCN溶液。</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(3)根据H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的解离反应以及电离平衡常数,可判断H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是一元弱酸;在“过滤2”操作前B</a:t>
            </a:r>
            <a:br>
              <a:rPr dirty="0"/>
            </a:br>
            <a:r>
              <a:rPr lang="zh-CN" altLang="en-US" sz="1530" kern="0" dirty="0">
                <a:solidFill>
                  <a:srgbClr val="000000"/>
                </a:solidFill>
                <a:latin typeface="Times New Roman" pitchFamily="65" charset="-122"/>
                <a:ea typeface="宋体" pitchFamily="65" charset="-122"/>
              </a:rPr>
              <a:t>元素主要以B</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的形式存在,调节pH至3.5后生成了H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沉淀,由此可推断调节pH的目的是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将B</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转化成H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(4)反应物有Mg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,生成物有Mg(OH)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沉淀,再结合电荷守恒、原子守恒可写出反</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应的离子方程式;“沉镁”后的母液的主要成分为(NH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,可供“溶浸”工序循环使用;</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在高温条件下均易分解生成MgO,故高温焙烧碱式碳酸镁可以制备轻质氧</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化镁。</a:t>
            </a:r>
            <a:endParaRPr lang="zh-CN" altLang="en-US" dirty="0"/>
          </a:p>
        </p:txBody>
      </p:sp>
      <p:pic>
        <p:nvPicPr>
          <p:cNvPr id="3" name="图片 3" descr="textimage5.jpeg"/>
          <p:cNvPicPr>
            <a:picLocks noChangeAspect="1"/>
          </p:cNvPicPr>
          <p:nvPr/>
        </p:nvPicPr>
        <p:blipFill>
          <a:blip r:embed="rId5" cstate="print"/>
          <a:stretch>
            <a:fillRect/>
          </a:stretch>
        </p:blipFill>
        <p:spPr>
          <a:xfrm>
            <a:off x="1350742" y="1977291"/>
            <a:ext cx="371474" cy="219074"/>
          </a:xfrm>
          <a:prstGeom prst="rect">
            <a:avLst/>
          </a:prstGeom>
        </p:spPr>
      </p:pic>
      <p:graphicFrame>
        <p:nvGraphicFramePr>
          <p:cNvPr id="5" name="对象 4"/>
          <p:cNvGraphicFramePr>
            <a:graphicFrameLocks noChangeAspect="1"/>
          </p:cNvGraphicFramePr>
          <p:nvPr/>
        </p:nvGraphicFramePr>
        <p:xfrm>
          <a:off x="1690263" y="3348831"/>
          <a:ext cx="285750" cy="257174"/>
        </p:xfrm>
        <a:graphic>
          <a:graphicData uri="http://schemas.openxmlformats.org/presentationml/2006/ole">
            <mc:AlternateContent xmlns:mc="http://schemas.openxmlformats.org/markup-compatibility/2006">
              <mc:Choice xmlns:v="urn:schemas-microsoft-com:vml" Requires="v">
                <p:oleObj spid="_x0000_s3080" name="Equation" r:id="rId6" imgW="288000" imgH="259200" progId="">
                  <p:embed/>
                </p:oleObj>
              </mc:Choice>
              <mc:Fallback>
                <p:oleObj name="Equation" r:id="rId6" imgW="2880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0263" y="334883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912663" y="3738901"/>
          <a:ext cx="285749" cy="257174"/>
        </p:xfrm>
        <a:graphic>
          <a:graphicData uri="http://schemas.openxmlformats.org/presentationml/2006/ole">
            <mc:AlternateContent xmlns:mc="http://schemas.openxmlformats.org/markup-compatibility/2006">
              <mc:Choice xmlns:v="urn:schemas-microsoft-com:vml" Requires="v">
                <p:oleObj spid="_x0000_s3081" name="Equation" r:id="rId8" imgW="288000" imgH="259200" progId="">
                  <p:embed/>
                </p:oleObj>
              </mc:Choice>
              <mc:Fallback>
                <p:oleObj name="Equation" r:id="rId8" imgW="288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2663" y="3738901"/>
                        <a:ext cx="28574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241806" y="4056447"/>
          <a:ext cx="285750" cy="257174"/>
        </p:xfrm>
        <a:graphic>
          <a:graphicData uri="http://schemas.openxmlformats.org/presentationml/2006/ole">
            <mc:AlternateContent xmlns:mc="http://schemas.openxmlformats.org/markup-compatibility/2006">
              <mc:Choice xmlns:v="urn:schemas-microsoft-com:vml" Requires="v">
                <p:oleObj spid="_x0000_s3082" name="Equation" r:id="rId10" imgW="288000" imgH="259200" progId="">
                  <p:embed/>
                </p:oleObj>
              </mc:Choice>
              <mc:Fallback>
                <p:oleObj name="Equation" r:id="rId10" imgW="288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41806" y="4056447"/>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2"/>
          <p:cNvSpPr txBox="1"/>
          <p:nvPr/>
        </p:nvSpPr>
        <p:spPr>
          <a:xfrm>
            <a:off x="540000" y="533191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审题技巧</a:t>
            </a:r>
            <a:r>
              <a:rPr lang="zh-CN" altLang="en-US" sz="1530" kern="0" dirty="0">
                <a:solidFill>
                  <a:srgbClr val="000000"/>
                </a:solidFill>
                <a:latin typeface="Times New Roman" pitchFamily="65" charset="-122"/>
                <a:ea typeface="宋体" pitchFamily="65" charset="-122"/>
              </a:rPr>
              <a:t>　书写陌生的化学方程式或离子方程式时,要挖掘题中信息,分析、推断反应物和生</a:t>
            </a:r>
            <a:br>
              <a:rPr dirty="0"/>
            </a:br>
            <a:r>
              <a:rPr lang="zh-CN" altLang="en-US" sz="1530" kern="0" dirty="0">
                <a:solidFill>
                  <a:srgbClr val="000000"/>
                </a:solidFill>
                <a:latin typeface="Times New Roman" pitchFamily="65" charset="-122"/>
                <a:ea typeface="宋体" pitchFamily="65" charset="-122"/>
              </a:rPr>
              <a:t>成物。特别要注意溶液的酸碱性,通常不能在酸性溶液中生成OH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,不能在碱性溶液中生成H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9" name="TextBox 2"/>
          <p:cNvSpPr txBox="1"/>
          <p:nvPr/>
        </p:nvSpPr>
        <p:spPr>
          <a:xfrm>
            <a:off x="500034" y="630055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方法归纳</a:t>
            </a:r>
            <a:r>
              <a:rPr lang="zh-CN" altLang="en-US" sz="1530" kern="0" dirty="0">
                <a:solidFill>
                  <a:srgbClr val="000000"/>
                </a:solidFill>
                <a:latin typeface="Times New Roman" pitchFamily="65" charset="-122"/>
                <a:ea typeface="宋体" pitchFamily="65" charset="-122"/>
              </a:rPr>
              <a:t>　可循环利用的物质通常是某步骤的副产物,可以作为其他步骤的反应物。</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75540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(2018河南安阳一模,10)为了测定NaCl、Na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·10H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O和NaHCO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的混合物中各组分的含量,</a:t>
            </a:r>
            <a:br>
              <a:rPr dirty="0"/>
            </a:br>
            <a:r>
              <a:rPr lang="zh-CN" altLang="en-US" sz="1530" kern="0" dirty="0">
                <a:solidFill>
                  <a:srgbClr val="000000"/>
                </a:solidFill>
                <a:latin typeface="Times New Roman" pitchFamily="65" charset="-122"/>
                <a:ea typeface="宋体" pitchFamily="65" charset="-122"/>
              </a:rPr>
              <a:t>某同学设计如下实验:取一定质量的混合物,通过测量反应前后②和③装置质量的变化,确定该</a:t>
            </a:r>
            <a:br>
              <a:rPr dirty="0"/>
            </a:br>
            <a:r>
              <a:rPr lang="zh-CN" altLang="en-US" sz="1530" kern="0" dirty="0">
                <a:solidFill>
                  <a:srgbClr val="000000"/>
                </a:solidFill>
                <a:latin typeface="Times New Roman" pitchFamily="65" charset="-122"/>
                <a:ea typeface="宋体" pitchFamily="65" charset="-122"/>
              </a:rPr>
              <a:t>混合物中各组分的质量分数。下列说法中错误的是　    </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7388" kern="0" spc="47436"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078"/>
              </a:spcBef>
              <a:buNone/>
            </a:pPr>
            <a:r>
              <a:rPr lang="zh-CN" altLang="en-US" sz="1530" kern="0" dirty="0">
                <a:solidFill>
                  <a:srgbClr val="000000"/>
                </a:solidFill>
                <a:latin typeface="Times New Roman" pitchFamily="65" charset="-122"/>
                <a:ea typeface="宋体" pitchFamily="65" charset="-122"/>
              </a:rPr>
              <a:t>A.①、②、③中可以依次盛装碱石灰、无水CaCl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、碱石灰</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B.硬质玻璃管加热前,应关闭b,打开a,缓缓通入空气,直至a处出来的空气不再使澄清石灰水变</a:t>
            </a:r>
            <a:br>
              <a:rPr dirty="0"/>
            </a:br>
            <a:r>
              <a:rPr lang="zh-CN" altLang="en-US" sz="1530" kern="0" dirty="0">
                <a:solidFill>
                  <a:srgbClr val="000000"/>
                </a:solidFill>
                <a:latin typeface="Times New Roman" pitchFamily="65" charset="-122"/>
                <a:ea typeface="宋体" pitchFamily="65" charset="-122"/>
              </a:rPr>
              <a:t>浑浊为止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C.若将①装置换成盛NaOH溶液的洗气瓶,则测得的NaCl含量偏大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D.实验过程中一直通入空气,停止加热后再停止通入空气</a:t>
            </a:r>
            <a:endParaRPr lang="zh-CN" altLang="en-US" dirty="0"/>
          </a:p>
        </p:txBody>
      </p:sp>
      <p:pic>
        <p:nvPicPr>
          <p:cNvPr id="3" name="图片 3" descr="textimage114.jpeg"/>
          <p:cNvPicPr>
            <a:picLocks noChangeAspect="1"/>
          </p:cNvPicPr>
          <p:nvPr/>
        </p:nvPicPr>
        <p:blipFill>
          <a:blip r:embed="rId4"/>
          <a:stretch>
            <a:fillRect/>
          </a:stretch>
        </p:blipFill>
        <p:spPr>
          <a:xfrm>
            <a:off x="2000232" y="2348699"/>
            <a:ext cx="5222119" cy="1500198"/>
          </a:xfrm>
          <a:prstGeom prst="rect">
            <a:avLst/>
          </a:prstGeom>
        </p:spPr>
      </p:pic>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根据实验目的和装置的连接顺序可知:装置①用于吸收空气中的CO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和水蒸气,可</a:t>
            </a:r>
            <a:br>
              <a:rPr dirty="0"/>
            </a:br>
            <a:r>
              <a:rPr lang="zh-CN" altLang="en-US" sz="1530" kern="0" dirty="0">
                <a:solidFill>
                  <a:srgbClr val="000000"/>
                </a:solidFill>
                <a:latin typeface="Times New Roman" pitchFamily="65" charset="-122"/>
                <a:ea typeface="宋体" pitchFamily="65" charset="-122"/>
              </a:rPr>
              <a:t>以使用碱石灰;装置②吸收Na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·10H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O和NaHCO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分解生成的水蒸气,可以使用无水CaCl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;装</a:t>
            </a:r>
            <a:br>
              <a:rPr dirty="0"/>
            </a:br>
            <a:r>
              <a:rPr lang="zh-CN" altLang="en-US" sz="1530" kern="0" dirty="0">
                <a:solidFill>
                  <a:srgbClr val="000000"/>
                </a:solidFill>
                <a:latin typeface="Times New Roman" pitchFamily="65" charset="-122"/>
                <a:ea typeface="宋体" pitchFamily="65" charset="-122"/>
              </a:rPr>
              <a:t>置③吸收碳酸氢钠分解生成的CO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,使用碱石灰,A项正确。实验前必须将装置中的水蒸气和</a:t>
            </a:r>
            <a:br>
              <a:rPr dirty="0"/>
            </a:b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赶尽,避免影响测定结果,硬质玻璃管加热前,应关闭b,打开a,缓缓通入空气,直至a处出来的</a:t>
            </a:r>
            <a:br>
              <a:rPr dirty="0"/>
            </a:br>
            <a:r>
              <a:rPr lang="zh-CN" altLang="en-US" sz="1530" kern="0" dirty="0">
                <a:solidFill>
                  <a:srgbClr val="000000"/>
                </a:solidFill>
                <a:latin typeface="Times New Roman" pitchFamily="65" charset="-122"/>
                <a:ea typeface="宋体" pitchFamily="65" charset="-122"/>
              </a:rPr>
              <a:t>空气不再使澄清石灰水变浑浊为止,B项正确。若将①装置换成盛NaOH溶液的洗气瓶,则会增</a:t>
            </a:r>
            <a:br>
              <a:rPr dirty="0"/>
            </a:br>
            <a:r>
              <a:rPr lang="zh-CN" altLang="en-US" sz="1530" kern="0" dirty="0">
                <a:solidFill>
                  <a:srgbClr val="000000"/>
                </a:solidFill>
                <a:latin typeface="Times New Roman" pitchFamily="65" charset="-122"/>
                <a:ea typeface="宋体" pitchFamily="65" charset="-122"/>
              </a:rPr>
              <a:t>加水的质量,使测得的Na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·10H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O的含量偏高,NaCl的含量偏低,C项错误。实验过程中一直</a:t>
            </a:r>
            <a:br>
              <a:rPr dirty="0"/>
            </a:br>
            <a:r>
              <a:rPr lang="zh-CN" altLang="en-US" sz="1530" kern="0" dirty="0">
                <a:solidFill>
                  <a:srgbClr val="000000"/>
                </a:solidFill>
                <a:latin typeface="Times New Roman" pitchFamily="65" charset="-122"/>
                <a:ea typeface="宋体" pitchFamily="65" charset="-122"/>
              </a:rPr>
              <a:t>通入空气,停止加热后继续通入空气使存留在装置中的CO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和水蒸气完全被吸收,D项正确。</a:t>
            </a:r>
            <a:endParaRPr lang="zh-CN" altLang="en-US" dirty="0"/>
          </a:p>
        </p:txBody>
      </p:sp>
      <p:sp>
        <p:nvSpPr>
          <p:cNvPr id="3" name="TextBox 2"/>
          <p:cNvSpPr txBox="1"/>
          <p:nvPr/>
        </p:nvSpPr>
        <p:spPr>
          <a:xfrm>
            <a:off x="540000" y="354552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解题关键</a:t>
            </a:r>
            <a:r>
              <a:rPr lang="zh-CN" altLang="en-US" sz="1530" kern="0" dirty="0">
                <a:solidFill>
                  <a:srgbClr val="000000"/>
                </a:solidFill>
                <a:latin typeface="Times New Roman" pitchFamily="65" charset="-122"/>
                <a:ea typeface="宋体" pitchFamily="65" charset="-122"/>
              </a:rPr>
              <a:t>　混合物加热后分解的气体产物有水蒸气和CO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,故应先吸收水蒸气,再吸收CO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,然</a:t>
            </a:r>
            <a:br>
              <a:rPr dirty="0"/>
            </a:br>
            <a:r>
              <a:rPr lang="zh-CN" altLang="en-US" sz="1530" kern="0" dirty="0">
                <a:solidFill>
                  <a:srgbClr val="000000"/>
                </a:solidFill>
                <a:latin typeface="Times New Roman" pitchFamily="65" charset="-122"/>
                <a:ea typeface="宋体" pitchFamily="65" charset="-122"/>
              </a:rPr>
              <a:t>后根据二者的质量进行相关计算和评价。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(2018安徽合肥一检,14)在密闭容器中将124.0 g氢氧化钠和碳酸氢钠的固体混合物加热,充</a:t>
            </a:r>
            <a:br>
              <a:rPr dirty="0"/>
            </a:br>
            <a:r>
              <a:rPr lang="zh-CN" altLang="en-US" sz="1530" kern="0" dirty="0">
                <a:solidFill>
                  <a:srgbClr val="000000"/>
                </a:solidFill>
                <a:latin typeface="Times New Roman" pitchFamily="65" charset="-122"/>
                <a:ea typeface="宋体" pitchFamily="65" charset="-122"/>
              </a:rPr>
              <a:t>分反应后排出气体,得到剩余固体为112.0 g,则原混合物中氢氧化钠的质量为</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A.26.7 g　　　　B.40.0 g</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C.68.0 g　　　　D.80.0 g</a:t>
            </a:r>
            <a:endParaRPr lang="zh-CN" altLang="en-US" dirty="0"/>
          </a:p>
        </p:txBody>
      </p:sp>
      <p:sp>
        <p:nvSpPr>
          <p:cNvPr id="3" name="TextBox 2"/>
          <p:cNvSpPr txBox="1"/>
          <p:nvPr/>
        </p:nvSpPr>
        <p:spPr>
          <a:xfrm>
            <a:off x="540000" y="2420137"/>
            <a:ext cx="8127000" cy="19174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由反应NaOH+NaHCO</a:t>
            </a:r>
            <a:r>
              <a:rPr lang="zh-CN" altLang="en-US" sz="1152" kern="0" baseline="-15000" dirty="0">
                <a:solidFill>
                  <a:srgbClr val="000000"/>
                </a:solidFill>
                <a:latin typeface="Times New Roman" pitchFamily="65" charset="-122"/>
                <a:ea typeface="宋体" pitchFamily="65" charset="-122"/>
              </a:rPr>
              <a:t>3</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O可知,在密闭容器中若将40 g氢氧化钠和</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84 g碳酸氢钠组成的混合物加热充分反应,可得到106 g碳酸钠。现将124.0 g氢氧化钠和碳酸氢</a:t>
            </a:r>
            <a:br>
              <a:rPr dirty="0"/>
            </a:br>
            <a:r>
              <a:rPr lang="zh-CN" altLang="en-US" sz="1530" kern="0" dirty="0">
                <a:solidFill>
                  <a:srgbClr val="000000"/>
                </a:solidFill>
                <a:latin typeface="Times New Roman" pitchFamily="65" charset="-122"/>
                <a:ea typeface="宋体" pitchFamily="65" charset="-122"/>
              </a:rPr>
              <a:t>钠的固体混合物加热,充分反应后剩余固体为112.0 g,则氢氧化钠过量,原混合物中碳酸氢钠的</a:t>
            </a:r>
            <a:br>
              <a:rPr dirty="0"/>
            </a:br>
            <a:r>
              <a:rPr lang="zh-CN" altLang="en-US" sz="1530" kern="0" dirty="0">
                <a:solidFill>
                  <a:srgbClr val="000000"/>
                </a:solidFill>
                <a:latin typeface="Times New Roman" pitchFamily="65" charset="-122"/>
                <a:ea typeface="宋体" pitchFamily="65" charset="-122"/>
              </a:rPr>
              <a:t>质量为</a:t>
            </a:r>
            <a:r>
              <a:rPr lang="zh-CN" altLang="en-US" sz="2098" kern="0" spc="7726"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84 g/mol=56.0 g,所以氢氧化钠的质量为124.0 g-56.0 g=68.0 g,C项正</a:t>
            </a:r>
            <a:endParaRPr lang="zh-CN" altLang="en-US" dirty="0"/>
          </a:p>
          <a:p>
            <a:pPr marL="0" indent="0" eaLnBrk="0" latinLnBrk="1" hangingPunct="0">
              <a:lnSpc>
                <a:spcPct val="150000"/>
              </a:lnSpc>
              <a:spcBef>
                <a:spcPts val="214"/>
              </a:spcBef>
              <a:buNone/>
            </a:pPr>
            <a:r>
              <a:rPr lang="zh-CN" altLang="en-US" sz="1530" kern="0" dirty="0">
                <a:solidFill>
                  <a:srgbClr val="000000"/>
                </a:solidFill>
                <a:latin typeface="Times New Roman" pitchFamily="65" charset="-122"/>
                <a:ea typeface="宋体" pitchFamily="65" charset="-122"/>
              </a:rPr>
              <a:t>确。</a:t>
            </a:r>
            <a:endParaRPr lang="zh-CN" altLang="en-US" dirty="0"/>
          </a:p>
        </p:txBody>
      </p:sp>
      <p:pic>
        <p:nvPicPr>
          <p:cNvPr id="4" name="图片 3" descr="textimage115.jpeg"/>
          <p:cNvPicPr>
            <a:picLocks noChangeAspect="1"/>
          </p:cNvPicPr>
          <p:nvPr/>
        </p:nvPicPr>
        <p:blipFill>
          <a:blip r:embed="rId5"/>
          <a:stretch>
            <a:fillRect/>
          </a:stretch>
        </p:blipFill>
        <p:spPr>
          <a:xfrm>
            <a:off x="3333266" y="2454814"/>
            <a:ext cx="371474" cy="342899"/>
          </a:xfrm>
          <a:prstGeom prst="rect">
            <a:avLst/>
          </a:prstGeom>
        </p:spPr>
      </p:pic>
      <p:graphicFrame>
        <p:nvGraphicFramePr>
          <p:cNvPr id="5" name="对象 4"/>
          <p:cNvGraphicFramePr>
            <a:graphicFrameLocks noChangeAspect="1"/>
          </p:cNvGraphicFramePr>
          <p:nvPr/>
        </p:nvGraphicFramePr>
        <p:xfrm>
          <a:off x="1123200" y="3617614"/>
          <a:ext cx="1247775" cy="457200"/>
        </p:xfrm>
        <a:graphic>
          <a:graphicData uri="http://schemas.openxmlformats.org/presentationml/2006/ole">
            <mc:AlternateContent xmlns:mc="http://schemas.openxmlformats.org/markup-compatibility/2006">
              <mc:Choice xmlns:v="urn:schemas-microsoft-com:vml" Requires="v">
                <p:oleObj spid="_x0000_s172035" name="Equation" r:id="rId6" imgW="1257600" imgH="460800" progId="">
                  <p:embed/>
                </p:oleObj>
              </mc:Choice>
              <mc:Fallback>
                <p:oleObj name="Equation" r:id="rId6" imgW="1257600" imgH="4608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3200" y="3617614"/>
                        <a:ext cx="12477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(2019上海黄浦期末,21)某汽车安全气囊的产气药剂主要含有NaN</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、NaH-</a:t>
            </a:r>
            <a:br>
              <a:rPr dirty="0"/>
            </a:b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等物质。当汽车发生碰撞时,产气药剂产生大量气体使气囊迅速膨胀,从而起到保护作</a:t>
            </a:r>
            <a:br>
              <a:rPr dirty="0"/>
            </a:br>
            <a:r>
              <a:rPr lang="zh-CN" altLang="en-US" sz="1530" kern="0" dirty="0">
                <a:solidFill>
                  <a:srgbClr val="000000"/>
                </a:solidFill>
                <a:latin typeface="Times New Roman" pitchFamily="65" charset="-122"/>
                <a:ea typeface="宋体" pitchFamily="65" charset="-122"/>
              </a:rPr>
              <a:t>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(1)NaN</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是气体发生剂,受热分解产生N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和Na,N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的电子式为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是主氧化剂,与Na发生置换反应生成的还原产物为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是助氧化剂,反应过程中与Na作用生成KCl和Na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含有化学键的类型有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是冷却剂,吸收产气过程中释放的热量而发生分解。假定汽车发生碰撞时,安全气</a:t>
            </a:r>
            <a:br>
              <a:rPr dirty="0"/>
            </a:br>
            <a:r>
              <a:rPr lang="zh-CN" altLang="en-US" sz="1530" kern="0" dirty="0">
                <a:solidFill>
                  <a:srgbClr val="000000"/>
                </a:solidFill>
                <a:latin typeface="Times New Roman" pitchFamily="65" charset="-122"/>
                <a:ea typeface="宋体" pitchFamily="65" charset="-122"/>
              </a:rPr>
              <a:t>囊的产气药剂刚好完全反应,则所得固体产物溶于水显强碱性的原因是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(5)利用产气药剂中物质可设计实验比较氯元素和碳元素的非金属性强弱,该实验方案是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4913802"/>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(1)：N⋮⋮N：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(2)Fe</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(3)离子键和共价键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O溶于水生成NaOH、碳酸钠水解</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(5)测定同浓度KClO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溶液的pH</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80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的电子式为：N⋮⋮N：。(2)Fe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是氧化剂,与Na发生置换反应,还原产物为Fe。</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由K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与Cl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构成,Cl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中Cl原子与O原子之间存在共价键,即含有离子键、共价键。</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(4)2NaHCO</a:t>
            </a:r>
            <a:r>
              <a:rPr lang="zh-CN" altLang="en-US" sz="1152" kern="0" baseline="-15000" dirty="0">
                <a:solidFill>
                  <a:srgbClr val="000000"/>
                </a:solidFill>
                <a:latin typeface="Times New Roman" pitchFamily="65" charset="-122"/>
                <a:ea typeface="宋体" pitchFamily="65" charset="-122"/>
              </a:rPr>
              <a:t>3</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↑、2NaN</a:t>
            </a:r>
            <a:r>
              <a:rPr lang="zh-CN" altLang="en-US" sz="1152" kern="0" baseline="-15000" dirty="0">
                <a:solidFill>
                  <a:srgbClr val="000000"/>
                </a:solidFill>
                <a:latin typeface="Times New Roman" pitchFamily="65" charset="-122"/>
                <a:ea typeface="宋体" pitchFamily="65" charset="-122"/>
              </a:rPr>
              <a:t>3</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2Na+3N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是助氧化剂,反应过程中与Na</a:t>
            </a:r>
            <a:endParaRPr lang="zh-CN" altLang="en-US" dirty="0"/>
          </a:p>
          <a:p>
            <a:pPr marL="0" indent="0" eaLnBrk="0" latinLnBrk="1" hangingPunct="0">
              <a:lnSpc>
                <a:spcPct val="150000"/>
              </a:lnSpc>
              <a:spcBef>
                <a:spcPts val="66"/>
              </a:spcBef>
              <a:buNone/>
            </a:pPr>
            <a:r>
              <a:rPr lang="zh-CN" altLang="en-US" sz="1530" kern="0" dirty="0">
                <a:solidFill>
                  <a:srgbClr val="000000"/>
                </a:solidFill>
                <a:latin typeface="Times New Roman" pitchFamily="65" charset="-122"/>
                <a:ea typeface="宋体" pitchFamily="65" charset="-122"/>
              </a:rPr>
              <a:t>作用生成KCl和Na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O,Fe</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+6Na</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2Fe+3Na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O溶于水生成NaOH、碳酸钠水解使溶</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液呈碱性,所以所得固体产物溶于水显强碱性。(5)最高价氧化物对应水化物酸性越强,元素非</a:t>
            </a:r>
            <a:br>
              <a:rPr dirty="0"/>
            </a:br>
            <a:r>
              <a:rPr lang="zh-CN" altLang="en-US" sz="1530" kern="0" dirty="0">
                <a:solidFill>
                  <a:srgbClr val="000000"/>
                </a:solidFill>
                <a:latin typeface="Times New Roman" pitchFamily="65" charset="-122"/>
                <a:ea typeface="宋体" pitchFamily="65" charset="-122"/>
              </a:rPr>
              <a:t>金属性越强。测定同浓度KClO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溶液的pH,可判断酸性:HClO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&gt;H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,元素非金属</a:t>
            </a:r>
            <a:br>
              <a:rPr dirty="0"/>
            </a:br>
            <a:r>
              <a:rPr lang="zh-CN" altLang="en-US" sz="1530" kern="0" dirty="0">
                <a:solidFill>
                  <a:srgbClr val="000000"/>
                </a:solidFill>
                <a:latin typeface="Times New Roman" pitchFamily="65" charset="-122"/>
                <a:ea typeface="宋体" pitchFamily="65" charset="-122"/>
              </a:rPr>
              <a:t>性:Cl&gt;C。</a:t>
            </a:r>
            <a:endParaRPr lang="zh-CN" altLang="en-US" dirty="0"/>
          </a:p>
        </p:txBody>
      </p:sp>
      <p:pic>
        <p:nvPicPr>
          <p:cNvPr id="3" name="图片 3" descr="textimage116.jpeg"/>
          <p:cNvPicPr>
            <a:picLocks noChangeAspect="1"/>
          </p:cNvPicPr>
          <p:nvPr/>
        </p:nvPicPr>
        <p:blipFill>
          <a:blip r:embed="rId5"/>
          <a:stretch>
            <a:fillRect/>
          </a:stretch>
        </p:blipFill>
        <p:spPr>
          <a:xfrm>
            <a:off x="1535206" y="1766021"/>
            <a:ext cx="371474" cy="342899"/>
          </a:xfrm>
          <a:prstGeom prst="rect">
            <a:avLst/>
          </a:prstGeom>
        </p:spPr>
      </p:pic>
      <p:pic>
        <p:nvPicPr>
          <p:cNvPr id="4" name="图片 4" descr="textimage117.jpeg"/>
          <p:cNvPicPr>
            <a:picLocks noChangeAspect="1"/>
          </p:cNvPicPr>
          <p:nvPr/>
        </p:nvPicPr>
        <p:blipFill>
          <a:blip r:embed="rId5"/>
          <a:stretch>
            <a:fillRect/>
          </a:stretch>
        </p:blipFill>
        <p:spPr>
          <a:xfrm>
            <a:off x="4142962" y="1766021"/>
            <a:ext cx="371474" cy="342899"/>
          </a:xfrm>
          <a:prstGeom prst="rect">
            <a:avLst/>
          </a:prstGeom>
        </p:spPr>
      </p:pic>
      <p:pic>
        <p:nvPicPr>
          <p:cNvPr id="5" name="图片 5" descr="textimage118.jpeg"/>
          <p:cNvPicPr>
            <a:picLocks noChangeAspect="1"/>
          </p:cNvPicPr>
          <p:nvPr/>
        </p:nvPicPr>
        <p:blipFill>
          <a:blip r:embed="rId6" cstate="print"/>
          <a:stretch>
            <a:fillRect/>
          </a:stretch>
        </p:blipFill>
        <p:spPr>
          <a:xfrm>
            <a:off x="3165823" y="2257879"/>
            <a:ext cx="371474" cy="219075"/>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val="2658805470"/>
              </p:ext>
            </p:extLst>
          </p:nvPr>
        </p:nvGraphicFramePr>
        <p:xfrm>
          <a:off x="2045821" y="1507812"/>
          <a:ext cx="228600" cy="257175"/>
        </p:xfrm>
        <a:graphic>
          <a:graphicData uri="http://schemas.openxmlformats.org/presentationml/2006/ole">
            <mc:AlternateContent xmlns:mc="http://schemas.openxmlformats.org/markup-compatibility/2006">
              <mc:Choice xmlns:v="urn:schemas-microsoft-com:vml" Requires="v">
                <p:oleObj spid="_x0000_s22534" name="Equation" r:id="rId7" imgW="230400" imgH="259200" progId="">
                  <p:embed/>
                </p:oleObj>
              </mc:Choice>
              <mc:Fallback>
                <p:oleObj name="Equation" r:id="rId7" imgW="2304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5821" y="1507812"/>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187938297"/>
              </p:ext>
            </p:extLst>
          </p:nvPr>
        </p:nvGraphicFramePr>
        <p:xfrm>
          <a:off x="2895495" y="1507812"/>
          <a:ext cx="228599" cy="257174"/>
        </p:xfrm>
        <a:graphic>
          <a:graphicData uri="http://schemas.openxmlformats.org/presentationml/2006/ole">
            <mc:AlternateContent xmlns:mc="http://schemas.openxmlformats.org/markup-compatibility/2006">
              <mc:Choice xmlns:v="urn:schemas-microsoft-com:vml" Requires="v">
                <p:oleObj spid="_x0000_s22535" name="Equation" r:id="rId9" imgW="230400" imgH="259200" progId="">
                  <p:embed/>
                </p:oleObj>
              </mc:Choice>
              <mc:Fallback>
                <p:oleObj name="Equation" r:id="rId9" imgW="2304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5495" y="1507812"/>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考点二　镁、铝及其化合物</a:t>
            </a:r>
          </a:p>
        </p:txBody>
      </p:sp>
      <p:sp>
        <p:nvSpPr>
          <p:cNvPr id="3" name="TextBox 2"/>
          <p:cNvSpPr txBox="1"/>
          <p:nvPr/>
        </p:nvSpPr>
        <p:spPr>
          <a:xfrm>
            <a:off x="540000" y="149144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(2019上海浦东新区期末,10)氢氧化铝和碳酸钙都可作为治疗胃酸过多的内服药成分,两者</a:t>
            </a:r>
            <a:br>
              <a:rPr dirty="0"/>
            </a:b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A.都属于强电解质　　B.都难溶于水</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C.都具有两性　　        D.治疗时都产生气体</a:t>
            </a:r>
            <a:endParaRPr lang="zh-CN" altLang="en-US" dirty="0"/>
          </a:p>
        </p:txBody>
      </p:sp>
      <p:sp>
        <p:nvSpPr>
          <p:cNvPr id="4" name="TextBox 2"/>
          <p:cNvSpPr txBox="1"/>
          <p:nvPr/>
        </p:nvSpPr>
        <p:spPr>
          <a:xfrm>
            <a:off x="540000" y="286081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B</a:t>
            </a:r>
            <a:r>
              <a:rPr lang="zh-CN" altLang="en-US" sz="1530" kern="0" dirty="0">
                <a:solidFill>
                  <a:srgbClr val="000000"/>
                </a:solidFill>
                <a:latin typeface="Times New Roman" pitchFamily="65" charset="-122"/>
                <a:ea typeface="宋体" pitchFamily="65" charset="-122"/>
              </a:rPr>
              <a:t>　氢氧化铝是两性氢氧化物,属于弱电解质;碳酸钙属于盐,属于强电解质,A项错误。</a:t>
            </a:r>
            <a:br>
              <a:rPr dirty="0"/>
            </a:br>
            <a:r>
              <a:rPr lang="zh-CN" altLang="en-US" sz="1530" kern="0" dirty="0">
                <a:solidFill>
                  <a:srgbClr val="000000"/>
                </a:solidFill>
                <a:latin typeface="Times New Roman" pitchFamily="65" charset="-122"/>
                <a:ea typeface="宋体" pitchFamily="65" charset="-122"/>
              </a:rPr>
              <a:t>氢氧化铝和碳酸钙都难溶于水,B项正确。碳酸钙是盐,不具有两性,C项错误。治疗时,氢氧化</a:t>
            </a:r>
            <a:br>
              <a:rPr dirty="0"/>
            </a:br>
            <a:r>
              <a:rPr lang="zh-CN" altLang="en-US" sz="1530" kern="0" dirty="0">
                <a:solidFill>
                  <a:srgbClr val="000000"/>
                </a:solidFill>
                <a:latin typeface="Times New Roman" pitchFamily="65" charset="-122"/>
                <a:ea typeface="宋体" pitchFamily="65" charset="-122"/>
              </a:rPr>
              <a:t>铝与盐酸反应生成氯化铝和水,碳酸钙与盐酸反应生成氯化钙、二氧化碳和水,D项错误。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940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(2019河南信阳期末,12)水溶液X中只可能含有K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、Si</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中的若干种。某同学对该溶液进行了如下实验。则下列判断正确的是</a:t>
            </a:r>
            <a:r>
              <a:rPr lang="zh-CN" altLang="en-US" sz="1067"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4351" kern="0" spc="33748"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931"/>
              </a:spcBef>
              <a:buNone/>
            </a:pPr>
            <a:r>
              <a:rPr lang="zh-CN" altLang="en-US" sz="1530" kern="0" dirty="0">
                <a:solidFill>
                  <a:srgbClr val="000000"/>
                </a:solidFill>
                <a:latin typeface="Times New Roman" pitchFamily="65" charset="-122"/>
                <a:ea typeface="宋体" pitchFamily="65" charset="-122"/>
              </a:rPr>
              <a:t>A.气体甲一定是纯净物</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B.沉淀甲是硅酸和硅酸镁的混合物</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和Si</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一定存在于溶液X中</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一定不存在于溶液X中</a:t>
            </a:r>
            <a:endParaRPr lang="zh-CN" altLang="en-US" dirty="0"/>
          </a:p>
        </p:txBody>
      </p:sp>
      <p:pic>
        <p:nvPicPr>
          <p:cNvPr id="3" name="图片 3" descr="textimage119.jpeg"/>
          <p:cNvPicPr>
            <a:picLocks noChangeAspect="1"/>
          </p:cNvPicPr>
          <p:nvPr/>
        </p:nvPicPr>
        <p:blipFill>
          <a:blip r:embed="rId5"/>
          <a:stretch>
            <a:fillRect/>
          </a:stretch>
        </p:blipFill>
        <p:spPr>
          <a:xfrm>
            <a:off x="2000232" y="1777195"/>
            <a:ext cx="4838700" cy="1114425"/>
          </a:xfrm>
          <a:prstGeom prst="rect">
            <a:avLst/>
          </a:prstGeom>
        </p:spPr>
      </p:pic>
      <p:graphicFrame>
        <p:nvGraphicFramePr>
          <p:cNvPr id="5" name="对象 4"/>
          <p:cNvGraphicFramePr>
            <a:graphicFrameLocks noChangeAspect="1"/>
          </p:cNvGraphicFramePr>
          <p:nvPr/>
        </p:nvGraphicFramePr>
        <p:xfrm>
          <a:off x="6147557" y="1139936"/>
          <a:ext cx="228599" cy="257174"/>
        </p:xfrm>
        <a:graphic>
          <a:graphicData uri="http://schemas.openxmlformats.org/presentationml/2006/ole">
            <mc:AlternateContent xmlns:mc="http://schemas.openxmlformats.org/markup-compatibility/2006">
              <mc:Choice xmlns:v="urn:schemas-microsoft-com:vml" Requires="v">
                <p:oleObj spid="_x0000_s23592" name="Equation" r:id="rId6" imgW="230400" imgH="259200" progId="">
                  <p:embed/>
                </p:oleObj>
              </mc:Choice>
              <mc:Fallback>
                <p:oleObj name="Equation" r:id="rId6" imgW="2304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7557" y="1139936"/>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6732683" y="1139936"/>
          <a:ext cx="285750" cy="257174"/>
        </p:xfrm>
        <a:graphic>
          <a:graphicData uri="http://schemas.openxmlformats.org/presentationml/2006/ole">
            <mc:AlternateContent xmlns:mc="http://schemas.openxmlformats.org/markup-compatibility/2006">
              <mc:Choice xmlns:v="urn:schemas-microsoft-com:vml" Requires="v">
                <p:oleObj spid="_x0000_s23593" name="Equation" r:id="rId8" imgW="288000" imgH="259200" progId="">
                  <p:embed/>
                </p:oleObj>
              </mc:Choice>
              <mc:Fallback>
                <p:oleObj name="Equation" r:id="rId8" imgW="288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32683" y="1139936"/>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7320949" y="1139936"/>
          <a:ext cx="285750" cy="257174"/>
        </p:xfrm>
        <a:graphic>
          <a:graphicData uri="http://schemas.openxmlformats.org/presentationml/2006/ole">
            <mc:AlternateContent xmlns:mc="http://schemas.openxmlformats.org/markup-compatibility/2006">
              <mc:Choice xmlns:v="urn:schemas-microsoft-com:vml" Requires="v">
                <p:oleObj spid="_x0000_s23594" name="Equation" r:id="rId10" imgW="288000" imgH="259200" progId="">
                  <p:embed/>
                </p:oleObj>
              </mc:Choice>
              <mc:Fallback>
                <p:oleObj name="Equation" r:id="rId10" imgW="288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20949" y="1139936"/>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406922219"/>
              </p:ext>
            </p:extLst>
          </p:nvPr>
        </p:nvGraphicFramePr>
        <p:xfrm>
          <a:off x="722884" y="1502192"/>
          <a:ext cx="285750" cy="257174"/>
        </p:xfrm>
        <a:graphic>
          <a:graphicData uri="http://schemas.openxmlformats.org/presentationml/2006/ole">
            <mc:AlternateContent xmlns:mc="http://schemas.openxmlformats.org/markup-compatibility/2006">
              <mc:Choice xmlns:v="urn:schemas-microsoft-com:vml" Requires="v">
                <p:oleObj spid="_x0000_s23595" name="Equation" r:id="rId12" imgW="288000" imgH="259200" progId="">
                  <p:embed/>
                </p:oleObj>
              </mc:Choice>
              <mc:Fallback>
                <p:oleObj name="Equation" r:id="rId12" imgW="288000" imgH="259200" progId="">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2884" y="150219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256021924"/>
              </p:ext>
            </p:extLst>
          </p:nvPr>
        </p:nvGraphicFramePr>
        <p:xfrm>
          <a:off x="1311150" y="1502192"/>
          <a:ext cx="285750" cy="257174"/>
        </p:xfrm>
        <a:graphic>
          <a:graphicData uri="http://schemas.openxmlformats.org/presentationml/2006/ole">
            <mc:AlternateContent xmlns:mc="http://schemas.openxmlformats.org/markup-compatibility/2006">
              <mc:Choice xmlns:v="urn:schemas-microsoft-com:vml" Requires="v">
                <p:oleObj spid="_x0000_s23596" name="Equation" r:id="rId14" imgW="288000" imgH="259200" progId="">
                  <p:embed/>
                </p:oleObj>
              </mc:Choice>
              <mc:Fallback>
                <p:oleObj name="Equation" r:id="rId14" imgW="288000" imgH="259200" progId="">
                  <p:embed/>
                  <p:pic>
                    <p:nvPicPr>
                      <p:cNvPr id="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11150" y="150219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1302270" y="3679243"/>
          <a:ext cx="228600" cy="257174"/>
        </p:xfrm>
        <a:graphic>
          <a:graphicData uri="http://schemas.openxmlformats.org/presentationml/2006/ole">
            <mc:AlternateContent xmlns:mc="http://schemas.openxmlformats.org/markup-compatibility/2006">
              <mc:Choice xmlns:v="urn:schemas-microsoft-com:vml" Requires="v">
                <p:oleObj spid="_x0000_s23597" name="Equation" r:id="rId16" imgW="230400" imgH="259200" progId="">
                  <p:embed/>
                </p:oleObj>
              </mc:Choice>
              <mc:Fallback>
                <p:oleObj name="Equation" r:id="rId16" imgW="230400" imgH="259200" progId="">
                  <p:embed/>
                  <p:pic>
                    <p:nvPicPr>
                      <p:cNvPr id="0" name="Picture 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02270" y="3679243"/>
                        <a:ext cx="22860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1887396" y="3679243"/>
          <a:ext cx="285750" cy="257174"/>
        </p:xfrm>
        <a:graphic>
          <a:graphicData uri="http://schemas.openxmlformats.org/presentationml/2006/ole">
            <mc:AlternateContent xmlns:mc="http://schemas.openxmlformats.org/markup-compatibility/2006">
              <mc:Choice xmlns:v="urn:schemas-microsoft-com:vml" Requires="v">
                <p:oleObj spid="_x0000_s23598" name="Equation" r:id="rId18" imgW="288000" imgH="259200" progId="">
                  <p:embed/>
                </p:oleObj>
              </mc:Choice>
              <mc:Fallback>
                <p:oleObj name="Equation" r:id="rId18" imgW="288000" imgH="259200" progId="">
                  <p:embed/>
                  <p:pic>
                    <p:nvPicPr>
                      <p:cNvPr id="0" name="Picture 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887396" y="3679243"/>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858652" y="4033051"/>
          <a:ext cx="285750" cy="257174"/>
        </p:xfrm>
        <a:graphic>
          <a:graphicData uri="http://schemas.openxmlformats.org/presentationml/2006/ole">
            <mc:AlternateContent xmlns:mc="http://schemas.openxmlformats.org/markup-compatibility/2006">
              <mc:Choice xmlns:v="urn:schemas-microsoft-com:vml" Requires="v">
                <p:oleObj spid="_x0000_s23599" name="Equation" r:id="rId20" imgW="288000" imgH="259200" progId="">
                  <p:embed/>
                </p:oleObj>
              </mc:Choice>
              <mc:Fallback>
                <p:oleObj name="Equation" r:id="rId20" imgW="288000" imgH="259200" progId="">
                  <p:embed/>
                  <p:pic>
                    <p:nvPicPr>
                      <p:cNvPr id="0" name="Picture 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58652" y="403305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1446918" y="4033051"/>
          <a:ext cx="285750" cy="257174"/>
        </p:xfrm>
        <a:graphic>
          <a:graphicData uri="http://schemas.openxmlformats.org/presentationml/2006/ole">
            <mc:AlternateContent xmlns:mc="http://schemas.openxmlformats.org/markup-compatibility/2006">
              <mc:Choice xmlns:v="urn:schemas-microsoft-com:vml" Requires="v">
                <p:oleObj spid="_x0000_s23600" name="Equation" r:id="rId22" imgW="288000" imgH="259200" progId="">
                  <p:embed/>
                </p:oleObj>
              </mc:Choice>
              <mc:Fallback>
                <p:oleObj name="Equation" r:id="rId22" imgW="288000" imgH="259200" progId="">
                  <p:embed/>
                  <p:pic>
                    <p:nvPicPr>
                      <p:cNvPr id="0" name="Picture 1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446918" y="403305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2"/>
          <p:cNvSpPr txBox="1"/>
          <p:nvPr/>
        </p:nvSpPr>
        <p:spPr>
          <a:xfrm>
            <a:off x="540000" y="4277525"/>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加入过量的稀盐酸有气体产生,说明C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至少存在一种,气体甲中至少有CO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中的一种。Al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均不能大量共存,说明一定不存在Al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;加入</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过量的盐酸有沉淀,说明一定有Si</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,沉淀甲是硅酸。无色溶液甲中加入过量氨水有沉淀生</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成,该沉淀只能是氢氧化铝,说明此时溶液中存在Al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,即原溶液中一定存在Al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。根据溶液呈</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电中性可知一定存在K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。根据以上分析可知,气体甲不一定是纯净物,A错误;沉淀甲是硅酸,不</a:t>
            </a:r>
            <a:br>
              <a:rPr dirty="0"/>
            </a:br>
            <a:r>
              <a:rPr lang="zh-CN" altLang="en-US" sz="1530" kern="0" dirty="0">
                <a:solidFill>
                  <a:srgbClr val="000000"/>
                </a:solidFill>
                <a:latin typeface="Times New Roman" pitchFamily="65" charset="-122"/>
                <a:ea typeface="宋体" pitchFamily="65" charset="-122"/>
              </a:rPr>
              <a:t>可能是硅酸镁,B错误;原溶液中K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和Si</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一定存在,C正确;S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不能确定是否存在,C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可能存在,D错误。</a:t>
            </a:r>
            <a:endParaRPr lang="zh-CN" altLang="en-US" dirty="0"/>
          </a:p>
        </p:txBody>
      </p:sp>
      <p:graphicFrame>
        <p:nvGraphicFramePr>
          <p:cNvPr id="15" name="对象 14"/>
          <p:cNvGraphicFramePr>
            <a:graphicFrameLocks noChangeAspect="1"/>
          </p:cNvGraphicFramePr>
          <p:nvPr/>
        </p:nvGraphicFramePr>
        <p:xfrm>
          <a:off x="4541526" y="4337461"/>
          <a:ext cx="285749" cy="257174"/>
        </p:xfrm>
        <a:graphic>
          <a:graphicData uri="http://schemas.openxmlformats.org/presentationml/2006/ole">
            <mc:AlternateContent xmlns:mc="http://schemas.openxmlformats.org/markup-compatibility/2006">
              <mc:Choice xmlns:v="urn:schemas-microsoft-com:vml" Requires="v">
                <p:oleObj spid="_x0000_s23601" name="Equation" r:id="rId24" imgW="288000" imgH="259200" progId="">
                  <p:embed/>
                </p:oleObj>
              </mc:Choice>
              <mc:Fallback>
                <p:oleObj name="Equation" r:id="rId24" imgW="288000" imgH="259200" progId="">
                  <p:embed/>
                  <p:pic>
                    <p:nvPicPr>
                      <p:cNvPr id="0" name="Picture 1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541526" y="4337461"/>
                        <a:ext cx="28574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nvGraphicFramePr>
        <p:xfrm>
          <a:off x="5129792" y="4337461"/>
          <a:ext cx="285750" cy="257174"/>
        </p:xfrm>
        <a:graphic>
          <a:graphicData uri="http://schemas.openxmlformats.org/presentationml/2006/ole">
            <mc:AlternateContent xmlns:mc="http://schemas.openxmlformats.org/markup-compatibility/2006">
              <mc:Choice xmlns:v="urn:schemas-microsoft-com:vml" Requires="v">
                <p:oleObj spid="_x0000_s23602" name="Equation" r:id="rId26" imgW="288000" imgH="259200" progId="">
                  <p:embed/>
                </p:oleObj>
              </mc:Choice>
              <mc:Fallback>
                <p:oleObj name="Equation" r:id="rId26" imgW="288000" imgH="259200" progId="">
                  <p:embed/>
                  <p:pic>
                    <p:nvPicPr>
                      <p:cNvPr id="0" name="Picture 1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129792" y="433746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4291606238"/>
              </p:ext>
            </p:extLst>
          </p:nvPr>
        </p:nvGraphicFramePr>
        <p:xfrm>
          <a:off x="3030836" y="4691269"/>
          <a:ext cx="285750" cy="257174"/>
        </p:xfrm>
        <a:graphic>
          <a:graphicData uri="http://schemas.openxmlformats.org/presentationml/2006/ole">
            <mc:AlternateContent xmlns:mc="http://schemas.openxmlformats.org/markup-compatibility/2006">
              <mc:Choice xmlns:v="urn:schemas-microsoft-com:vml" Requires="v">
                <p:oleObj spid="_x0000_s23603" name="Equation" r:id="rId28" imgW="288000" imgH="259200" progId="">
                  <p:embed/>
                </p:oleObj>
              </mc:Choice>
              <mc:Fallback>
                <p:oleObj name="Equation" r:id="rId28" imgW="288000" imgH="259200" progId="">
                  <p:embed/>
                  <p:pic>
                    <p:nvPicPr>
                      <p:cNvPr id="0" name="Picture 1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030836" y="4691269"/>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045084580"/>
              </p:ext>
            </p:extLst>
          </p:nvPr>
        </p:nvGraphicFramePr>
        <p:xfrm>
          <a:off x="3619102" y="4691269"/>
          <a:ext cx="285750" cy="257174"/>
        </p:xfrm>
        <a:graphic>
          <a:graphicData uri="http://schemas.openxmlformats.org/presentationml/2006/ole">
            <mc:AlternateContent xmlns:mc="http://schemas.openxmlformats.org/markup-compatibility/2006">
              <mc:Choice xmlns:v="urn:schemas-microsoft-com:vml" Requires="v">
                <p:oleObj spid="_x0000_s23604" name="Equation" r:id="rId30" imgW="288000" imgH="259200" progId="">
                  <p:embed/>
                </p:oleObj>
              </mc:Choice>
              <mc:Fallback>
                <p:oleObj name="Equation" r:id="rId30" imgW="288000" imgH="259200" progId="">
                  <p:embed/>
                  <p:pic>
                    <p:nvPicPr>
                      <p:cNvPr id="0" name="Picture 1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619102" y="4691269"/>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nvGraphicFramePr>
        <p:xfrm>
          <a:off x="3277926" y="5045077"/>
          <a:ext cx="285750" cy="257174"/>
        </p:xfrm>
        <a:graphic>
          <a:graphicData uri="http://schemas.openxmlformats.org/presentationml/2006/ole">
            <mc:AlternateContent xmlns:mc="http://schemas.openxmlformats.org/markup-compatibility/2006">
              <mc:Choice xmlns:v="urn:schemas-microsoft-com:vml" Requires="v">
                <p:oleObj spid="_x0000_s23605" name="Equation" r:id="rId32" imgW="288000" imgH="259200" progId="">
                  <p:embed/>
                </p:oleObj>
              </mc:Choice>
              <mc:Fallback>
                <p:oleObj name="Equation" r:id="rId32" imgW="288000" imgH="259200" progId="">
                  <p:embed/>
                  <p:pic>
                    <p:nvPicPr>
                      <p:cNvPr id="0" name="Picture 15"/>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277926" y="5045077"/>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对象 19"/>
          <p:cNvGraphicFramePr>
            <a:graphicFrameLocks noChangeAspect="1"/>
          </p:cNvGraphicFramePr>
          <p:nvPr/>
        </p:nvGraphicFramePr>
        <p:xfrm>
          <a:off x="6815617" y="5398885"/>
          <a:ext cx="228599" cy="257174"/>
        </p:xfrm>
        <a:graphic>
          <a:graphicData uri="http://schemas.openxmlformats.org/presentationml/2006/ole">
            <mc:AlternateContent xmlns:mc="http://schemas.openxmlformats.org/markup-compatibility/2006">
              <mc:Choice xmlns:v="urn:schemas-microsoft-com:vml" Requires="v">
                <p:oleObj spid="_x0000_s23606" name="Equation" r:id="rId34" imgW="230400" imgH="259200" progId="">
                  <p:embed/>
                </p:oleObj>
              </mc:Choice>
              <mc:Fallback>
                <p:oleObj name="Equation" r:id="rId34" imgW="230400" imgH="259200" progId="">
                  <p:embed/>
                  <p:pic>
                    <p:nvPicPr>
                      <p:cNvPr id="0" name="Picture 16"/>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6815617" y="5398885"/>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对象 20"/>
          <p:cNvGraphicFramePr>
            <a:graphicFrameLocks noChangeAspect="1"/>
          </p:cNvGraphicFramePr>
          <p:nvPr/>
        </p:nvGraphicFramePr>
        <p:xfrm>
          <a:off x="3689080" y="6106501"/>
          <a:ext cx="228599" cy="257174"/>
        </p:xfrm>
        <a:graphic>
          <a:graphicData uri="http://schemas.openxmlformats.org/presentationml/2006/ole">
            <mc:AlternateContent xmlns:mc="http://schemas.openxmlformats.org/markup-compatibility/2006">
              <mc:Choice xmlns:v="urn:schemas-microsoft-com:vml" Requires="v">
                <p:oleObj spid="_x0000_s23607" name="Equation" r:id="rId36" imgW="230400" imgH="259200" progId="">
                  <p:embed/>
                </p:oleObj>
              </mc:Choice>
              <mc:Fallback>
                <p:oleObj name="Equation" r:id="rId36" imgW="230400" imgH="259200" progId="">
                  <p:embed/>
                  <p:pic>
                    <p:nvPicPr>
                      <p:cNvPr id="0" name="Picture 1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689080" y="6106501"/>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对象 21"/>
          <p:cNvGraphicFramePr>
            <a:graphicFrameLocks noChangeAspect="1"/>
          </p:cNvGraphicFramePr>
          <p:nvPr/>
        </p:nvGraphicFramePr>
        <p:xfrm>
          <a:off x="4274207" y="6106501"/>
          <a:ext cx="285750" cy="257174"/>
        </p:xfrm>
        <a:graphic>
          <a:graphicData uri="http://schemas.openxmlformats.org/presentationml/2006/ole">
            <mc:AlternateContent xmlns:mc="http://schemas.openxmlformats.org/markup-compatibility/2006">
              <mc:Choice xmlns:v="urn:schemas-microsoft-com:vml" Requires="v">
                <p:oleObj spid="_x0000_s23608" name="Equation" r:id="rId38" imgW="288000" imgH="259200" progId="">
                  <p:embed/>
                </p:oleObj>
              </mc:Choice>
              <mc:Fallback>
                <p:oleObj name="Equation" r:id="rId38" imgW="288000" imgH="259200" progId="">
                  <p:embed/>
                  <p:pic>
                    <p:nvPicPr>
                      <p:cNvPr id="0" name="Picture 18"/>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274207" y="610650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对象 22"/>
          <p:cNvGraphicFramePr>
            <a:graphicFrameLocks noChangeAspect="1"/>
          </p:cNvGraphicFramePr>
          <p:nvPr/>
        </p:nvGraphicFramePr>
        <p:xfrm>
          <a:off x="6066747" y="6106501"/>
          <a:ext cx="285750" cy="257174"/>
        </p:xfrm>
        <a:graphic>
          <a:graphicData uri="http://schemas.openxmlformats.org/presentationml/2006/ole">
            <mc:AlternateContent xmlns:mc="http://schemas.openxmlformats.org/markup-compatibility/2006">
              <mc:Choice xmlns:v="urn:schemas-microsoft-com:vml" Requires="v">
                <p:oleObj spid="_x0000_s23609" name="Equation" r:id="rId40" imgW="288000" imgH="259200" progId="">
                  <p:embed/>
                </p:oleObj>
              </mc:Choice>
              <mc:Fallback>
                <p:oleObj name="Equation" r:id="rId40" imgW="288000" imgH="259200" progId="">
                  <p:embed/>
                  <p:pic>
                    <p:nvPicPr>
                      <p:cNvPr id="0" name="Picture 19"/>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6066747" y="610650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val="2375301145"/>
              </p:ext>
            </p:extLst>
          </p:nvPr>
        </p:nvGraphicFramePr>
        <p:xfrm>
          <a:off x="8028384" y="6106501"/>
          <a:ext cx="285750" cy="257174"/>
        </p:xfrm>
        <a:graphic>
          <a:graphicData uri="http://schemas.openxmlformats.org/presentationml/2006/ole">
            <mc:AlternateContent xmlns:mc="http://schemas.openxmlformats.org/markup-compatibility/2006">
              <mc:Choice xmlns:v="urn:schemas-microsoft-com:vml" Requires="v">
                <p:oleObj spid="_x0000_s23610" name="Equation" r:id="rId42" imgW="288000" imgH="259200" progId="">
                  <p:embed/>
                </p:oleObj>
              </mc:Choice>
              <mc:Fallback>
                <p:oleObj name="Equation" r:id="rId42" imgW="288000" imgH="259200" progId="">
                  <p:embed/>
                  <p:pic>
                    <p:nvPicPr>
                      <p:cNvPr id="0" name="Picture 20"/>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8028384" y="610650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(2017河北武邑中学二调,9)在铝制易拉罐中收集满CO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,加入过量的NaOH溶液,立即封口并</a:t>
            </a:r>
            <a:br>
              <a:rPr dirty="0"/>
            </a:br>
            <a:r>
              <a:rPr lang="zh-CN" altLang="en-US" sz="1530" kern="0" dirty="0">
                <a:solidFill>
                  <a:srgbClr val="000000"/>
                </a:solidFill>
                <a:latin typeface="Times New Roman" pitchFamily="65" charset="-122"/>
                <a:ea typeface="宋体" pitchFamily="65" charset="-122"/>
              </a:rPr>
              <a:t>振荡,可以发现易拉罐先咔咔作响,变瘪,然后再次鼓起来,其过程中没有涉及的化学反应是</a:t>
            </a:r>
            <a:r>
              <a:rPr lang="zh-CN" altLang="en-US" sz="1197" kern="0" spc="333"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分解　　B.CO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C.Al+OH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　　D.Al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40000" y="283005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  </a:t>
            </a:r>
            <a:r>
              <a:rPr lang="zh-CN" altLang="en-US" sz="1530" kern="0" dirty="0">
                <a:solidFill>
                  <a:srgbClr val="000000"/>
                </a:solidFill>
                <a:latin typeface="Times New Roman" pitchFamily="65" charset="-122"/>
                <a:ea typeface="宋体" pitchFamily="65" charset="-122"/>
              </a:rPr>
              <a:t>  NaOH溶液先与CO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反应,易拉罐内气压减小,易拉罐变瘪;CO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反应完后,NaOH溶液</a:t>
            </a:r>
            <a:br>
              <a:rPr dirty="0"/>
            </a:br>
            <a:r>
              <a:rPr lang="zh-CN" altLang="en-US" sz="1530" kern="0" dirty="0">
                <a:solidFill>
                  <a:srgbClr val="000000"/>
                </a:solidFill>
                <a:latin typeface="Times New Roman" pitchFamily="65" charset="-122"/>
                <a:ea typeface="宋体" pitchFamily="65" charset="-122"/>
              </a:rPr>
              <a:t>再与铝表面的Al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反应,最后与Al反应,生成H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,易拉罐变鼓。综上所述,应选A。</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(2019河南许昌一模,27)分类是学习和研究化学物质及其变化的一种常用的科学方法。</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(1)下列4组物质中均有一种物质的主要化学性质与其他3种不同。</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A.CaO、Na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、MgO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、Ba(OH)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、HNO</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、P、Cu</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D.HCl、CH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、HNO</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①写出D组中不同于其他三种的物质的化学式: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②A组中的一种物质与B组中的一种物质反应,量不同产物有所不同。写出这两种物质反应有</a:t>
            </a:r>
            <a:br>
              <a:rPr dirty="0"/>
            </a:br>
            <a:r>
              <a:rPr lang="zh-CN" altLang="en-US" sz="1530" kern="0" dirty="0">
                <a:solidFill>
                  <a:srgbClr val="000000"/>
                </a:solidFill>
                <a:latin typeface="Times New Roman" pitchFamily="65" charset="-122"/>
                <a:ea typeface="宋体" pitchFamily="65" charset="-122"/>
              </a:rPr>
              <a:t>沉淀产生的离子方程式: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③C组中Cu在一定条件下可与H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、P等化合。写出CuH在Cl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中燃烧的化学方程式:</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(2)NaOH、Na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溶液都显碱性。向500 mL由NaOH、Na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组成的混</a:t>
            </a:r>
            <a:br>
              <a:rPr dirty="0"/>
            </a:br>
            <a:r>
              <a:rPr lang="zh-CN" altLang="en-US" sz="1530" kern="0" dirty="0">
                <a:solidFill>
                  <a:srgbClr val="000000"/>
                </a:solidFill>
                <a:latin typeface="Times New Roman" pitchFamily="65" charset="-122"/>
                <a:ea typeface="宋体" pitchFamily="65" charset="-122"/>
              </a:rPr>
              <a:t>合溶液中滴加0.2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盐酸,产生沉淀的物质的量与所消耗盐酸体积的关系如图所示,回答</a:t>
            </a:r>
            <a:br>
              <a:rPr dirty="0"/>
            </a:br>
            <a:r>
              <a:rPr lang="zh-CN" altLang="en-US" sz="1530" kern="0" dirty="0">
                <a:solidFill>
                  <a:srgbClr val="000000"/>
                </a:solidFill>
                <a:latin typeface="Times New Roman" pitchFamily="65" charset="-122"/>
                <a:ea typeface="宋体" pitchFamily="65" charset="-122"/>
              </a:rPr>
              <a:t>下列问题:</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127000" cy="42749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9314" kern="0" spc="44685"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06"/>
              </a:spcBef>
              <a:buNone/>
            </a:pPr>
            <a:r>
              <a:rPr lang="zh-CN" altLang="en-US" sz="1530" kern="0" dirty="0">
                <a:solidFill>
                  <a:srgbClr val="000000"/>
                </a:solidFill>
                <a:latin typeface="Times New Roman" pitchFamily="65" charset="-122"/>
                <a:ea typeface="宋体" pitchFamily="65" charset="-122"/>
              </a:rPr>
              <a:t>①写出</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mL段反应的离子方程式: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②用36.5%(密度为1.19 g·mL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)的浓盐酸配制945 mL 0.2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盐酸,需要量取的浓盐酸体积为</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③若</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=50 mL,</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=100 mL,</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=200 mL,则</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。原混合溶液中NaOH、Na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的物质的量之比为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20.jpeg"/>
          <p:cNvPicPr>
            <a:picLocks noChangeAspect="1"/>
          </p:cNvPicPr>
          <p:nvPr/>
        </p:nvPicPr>
        <p:blipFill>
          <a:blip r:embed="rId5"/>
          <a:stretch>
            <a:fillRect/>
          </a:stretch>
        </p:blipFill>
        <p:spPr>
          <a:xfrm>
            <a:off x="2214547" y="1205691"/>
            <a:ext cx="4214842" cy="1574712"/>
          </a:xfrm>
          <a:prstGeom prst="rect">
            <a:avLst/>
          </a:prstGeom>
        </p:spPr>
      </p:pic>
      <p:sp>
        <p:nvSpPr>
          <p:cNvPr id="4" name="TextBox 2"/>
          <p:cNvSpPr txBox="1"/>
          <p:nvPr/>
        </p:nvSpPr>
        <p:spPr>
          <a:xfrm>
            <a:off x="540000" y="4849029"/>
            <a:ext cx="8127000" cy="14085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(1)①CH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　②CO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+Ba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+2OH</a:t>
            </a:r>
            <a:r>
              <a:rPr lang="zh-CN" altLang="en-US" sz="1152" kern="0" baseline="59000" dirty="0">
                <a:solidFill>
                  <a:srgbClr val="000000"/>
                </a:solidFill>
                <a:latin typeface="Times New Roman" pitchFamily="65" charset="-122"/>
                <a:ea typeface="宋体" pitchFamily="65" charset="-122"/>
              </a:rPr>
              <a:t>-</a:t>
            </a:r>
            <a:r>
              <a:rPr lang="zh-CN" altLang="en-US" sz="1090" kern="0" spc="183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BaCO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　③2CuH+3Cl</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2HCl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(2)①Al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②16.81 mL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③350 mL　1∶1∶1</a:t>
            </a:r>
            <a:endParaRPr lang="zh-CN" altLang="en-US" dirty="0"/>
          </a:p>
        </p:txBody>
      </p:sp>
      <p:pic>
        <p:nvPicPr>
          <p:cNvPr id="5" name="图片 3" descr="textimage121.jpeg"/>
          <p:cNvPicPr>
            <a:picLocks noChangeAspect="1"/>
          </p:cNvPicPr>
          <p:nvPr/>
        </p:nvPicPr>
        <p:blipFill>
          <a:blip r:embed="rId6" cstate="print"/>
          <a:stretch>
            <a:fillRect/>
          </a:stretch>
        </p:blipFill>
        <p:spPr>
          <a:xfrm>
            <a:off x="4118791" y="4945619"/>
            <a:ext cx="371474" cy="219074"/>
          </a:xfrm>
          <a:prstGeom prst="rect">
            <a:avLst/>
          </a:prstGeom>
        </p:spPr>
      </p:pic>
      <p:pic>
        <p:nvPicPr>
          <p:cNvPr id="6" name="图片 4" descr="textimage122.jpeg"/>
          <p:cNvPicPr>
            <a:picLocks noChangeAspect="1"/>
          </p:cNvPicPr>
          <p:nvPr/>
        </p:nvPicPr>
        <p:blipFill>
          <a:blip r:embed="rId7"/>
          <a:stretch>
            <a:fillRect/>
          </a:stretch>
        </p:blipFill>
        <p:spPr>
          <a:xfrm>
            <a:off x="6950641" y="4883706"/>
            <a:ext cx="371474" cy="342899"/>
          </a:xfrm>
          <a:prstGeom prst="rect">
            <a:avLst/>
          </a:prstGeom>
        </p:spPr>
      </p:pic>
      <p:pic>
        <p:nvPicPr>
          <p:cNvPr id="7" name="图片 5" descr="textimage123.jpeg"/>
          <p:cNvPicPr>
            <a:picLocks noChangeAspect="1"/>
          </p:cNvPicPr>
          <p:nvPr/>
        </p:nvPicPr>
        <p:blipFill>
          <a:blip r:embed="rId6" cstate="print"/>
          <a:stretch>
            <a:fillRect/>
          </a:stretch>
        </p:blipFill>
        <p:spPr>
          <a:xfrm>
            <a:off x="2127928" y="5673100"/>
            <a:ext cx="371475" cy="219075"/>
          </a:xfrm>
          <a:prstGeom prst="rect">
            <a:avLst/>
          </a:prstGeom>
        </p:spPr>
      </p:pic>
      <p:graphicFrame>
        <p:nvGraphicFramePr>
          <p:cNvPr id="8" name="对象 7"/>
          <p:cNvGraphicFramePr>
            <a:graphicFrameLocks noChangeAspect="1"/>
          </p:cNvGraphicFramePr>
          <p:nvPr/>
        </p:nvGraphicFramePr>
        <p:xfrm>
          <a:off x="1155473" y="5665670"/>
          <a:ext cx="228600" cy="257175"/>
        </p:xfrm>
        <a:graphic>
          <a:graphicData uri="http://schemas.openxmlformats.org/presentationml/2006/ole">
            <mc:AlternateContent xmlns:mc="http://schemas.openxmlformats.org/markup-compatibility/2006">
              <mc:Choice xmlns:v="urn:schemas-microsoft-com:vml" Requires="v">
                <p:oleObj spid="_x0000_s210947" name="Equation" r:id="rId8" imgW="230400" imgH="259200" progId="">
                  <p:embed/>
                </p:oleObj>
              </mc:Choice>
              <mc:Fallback>
                <p:oleObj name="Equation" r:id="rId8" imgW="230400" imgH="259200" progId="">
                  <p:embed/>
                  <p:pic>
                    <p:nvPicPr>
                      <p:cNvPr id="0"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5473" y="5665670"/>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271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(2013课标Ⅰ,28,15分)二甲醚(CH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)是无色气体,可作为一种新型能源。由合成气(组成</a:t>
            </a:r>
            <a:br>
              <a:rPr dirty="0"/>
            </a:br>
            <a:r>
              <a:rPr lang="zh-CN" altLang="en-US" sz="1530" kern="0" dirty="0">
                <a:solidFill>
                  <a:srgbClr val="000000"/>
                </a:solidFill>
                <a:latin typeface="Times New Roman" pitchFamily="65" charset="-122"/>
                <a:ea typeface="宋体" pitchFamily="65" charset="-122"/>
              </a:rPr>
              <a:t>为H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、CO和少量的CO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)直接制备二甲醚,其中的主要过程包括以下四个反应: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甲醇合成反应: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(ⅰ)CO(g)+2H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OH(g)    Δ</a:t>
            </a:r>
            <a:r>
              <a:rPr lang="zh-CN" altLang="en-US" sz="1530" i="1"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=-90.1 kJ·mol</a:t>
            </a:r>
            <a:r>
              <a:rPr lang="zh-CN" altLang="en-US" sz="1152" kern="0" baseline="5900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OH(g)+H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O(g)</a:t>
            </a:r>
            <a:r>
              <a:rPr lang="zh-CN" altLang="en-US" dirty="0"/>
              <a:t>   </a:t>
            </a:r>
            <a:r>
              <a:rPr lang="zh-CN" altLang="en-US" sz="1530" kern="0" dirty="0">
                <a:solidFill>
                  <a:srgbClr val="000000"/>
                </a:solidFill>
                <a:latin typeface="Times New Roman" pitchFamily="65" charset="-122"/>
                <a:ea typeface="宋体" pitchFamily="65" charset="-122"/>
              </a:rPr>
              <a:t>Δ</a:t>
            </a:r>
            <a:r>
              <a:rPr lang="zh-CN" altLang="en-US" sz="1530" i="1"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=-49.0 kJ·mol</a:t>
            </a:r>
            <a:r>
              <a:rPr lang="zh-CN" altLang="en-US" sz="1152" kern="0" baseline="5900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水煤气变换反应: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(ⅲ)CO(g)+H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a:t>
            </a:r>
            <a:r>
              <a:rPr lang="zh-CN" altLang="en-US" dirty="0"/>
              <a:t>    </a:t>
            </a:r>
            <a:r>
              <a:rPr lang="zh-CN" altLang="en-US" sz="1530" kern="0" dirty="0">
                <a:solidFill>
                  <a:srgbClr val="000000"/>
                </a:solidFill>
                <a:latin typeface="Times New Roman" pitchFamily="65" charset="-122"/>
                <a:ea typeface="宋体" pitchFamily="65" charset="-122"/>
              </a:rPr>
              <a:t>Δ</a:t>
            </a:r>
            <a:r>
              <a:rPr lang="zh-CN" altLang="en-US" sz="1530" i="1"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=-41.1 kJ·mol</a:t>
            </a:r>
            <a:r>
              <a:rPr lang="zh-CN" altLang="en-US" sz="1152" kern="0" baseline="5900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二甲醚合成反应: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(ⅳ)2CH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O(g)</a:t>
            </a:r>
            <a:r>
              <a:rPr lang="zh-CN" altLang="en-US" dirty="0"/>
              <a:t>    </a:t>
            </a:r>
            <a:r>
              <a:rPr lang="zh-CN" altLang="en-US" sz="1530" kern="0" dirty="0">
                <a:solidFill>
                  <a:srgbClr val="000000"/>
                </a:solidFill>
                <a:latin typeface="Times New Roman" pitchFamily="65" charset="-122"/>
                <a:ea typeface="宋体" pitchFamily="65" charset="-122"/>
              </a:rPr>
              <a:t>Δ</a:t>
            </a:r>
            <a:r>
              <a:rPr lang="zh-CN" altLang="en-US" sz="1530" i="1"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=-24.5 kJ·mol</a:t>
            </a:r>
            <a:r>
              <a:rPr lang="zh-CN" altLang="en-US" sz="1152" kern="0" baseline="5900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是合成气直接制备二甲醚反应催化剂的主要成分之一。工业上从铝土矿制备较高纯</a:t>
            </a:r>
            <a:endParaRPr lang="zh-CN" altLang="en-US" dirty="0"/>
          </a:p>
        </p:txBody>
      </p:sp>
      <p:pic>
        <p:nvPicPr>
          <p:cNvPr id="3" name="图片 3" descr="textimage6.jpeg"/>
          <p:cNvPicPr>
            <a:picLocks noChangeAspect="1"/>
          </p:cNvPicPr>
          <p:nvPr/>
        </p:nvPicPr>
        <p:blipFill>
          <a:blip r:embed="rId4" cstate="print"/>
          <a:stretch>
            <a:fillRect/>
          </a:stretch>
        </p:blipFill>
        <p:spPr>
          <a:xfrm>
            <a:off x="1983097" y="2208790"/>
            <a:ext cx="371475" cy="219075"/>
          </a:xfrm>
          <a:prstGeom prst="rect">
            <a:avLst/>
          </a:prstGeom>
        </p:spPr>
      </p:pic>
      <p:pic>
        <p:nvPicPr>
          <p:cNvPr id="4" name="图片 4" descr="textimage7.jpeg"/>
          <p:cNvPicPr>
            <a:picLocks noChangeAspect="1"/>
          </p:cNvPicPr>
          <p:nvPr/>
        </p:nvPicPr>
        <p:blipFill>
          <a:blip r:embed="rId4" cstate="print"/>
          <a:stretch>
            <a:fillRect/>
          </a:stretch>
        </p:blipFill>
        <p:spPr>
          <a:xfrm>
            <a:off x="2031697" y="2562598"/>
            <a:ext cx="371474" cy="219074"/>
          </a:xfrm>
          <a:prstGeom prst="rect">
            <a:avLst/>
          </a:prstGeom>
        </p:spPr>
      </p:pic>
      <p:pic>
        <p:nvPicPr>
          <p:cNvPr id="5" name="图片 5" descr="textimage8.jpeg"/>
          <p:cNvPicPr>
            <a:picLocks noChangeAspect="1"/>
          </p:cNvPicPr>
          <p:nvPr/>
        </p:nvPicPr>
        <p:blipFill>
          <a:blip r:embed="rId4" cstate="print"/>
          <a:stretch>
            <a:fillRect/>
          </a:stretch>
        </p:blipFill>
        <p:spPr>
          <a:xfrm>
            <a:off x="2068490" y="3314526"/>
            <a:ext cx="371475" cy="219075"/>
          </a:xfrm>
          <a:prstGeom prst="rect">
            <a:avLst/>
          </a:prstGeom>
        </p:spPr>
      </p:pic>
      <p:pic>
        <p:nvPicPr>
          <p:cNvPr id="6" name="图片 6" descr="textimage9.jpeg"/>
          <p:cNvPicPr>
            <a:picLocks noChangeAspect="1"/>
          </p:cNvPicPr>
          <p:nvPr/>
        </p:nvPicPr>
        <p:blipFill>
          <a:blip r:embed="rId4" cstate="print"/>
          <a:stretch>
            <a:fillRect/>
          </a:stretch>
        </p:blipFill>
        <p:spPr>
          <a:xfrm>
            <a:off x="1811428" y="4087758"/>
            <a:ext cx="371474" cy="219075"/>
          </a:xfrm>
          <a:prstGeom prst="rect">
            <a:avLst/>
          </a:prstGeom>
        </p:spPr>
      </p:pic>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6489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(1)①D组中HCl、H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都为强酸,而CH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OH为有机物,故不同于其他三种物</a:t>
            </a:r>
            <a:br>
              <a:rPr dirty="0"/>
            </a:br>
            <a:r>
              <a:rPr lang="zh-CN" altLang="en-US" sz="1530" kern="0" dirty="0">
                <a:solidFill>
                  <a:srgbClr val="000000"/>
                </a:solidFill>
                <a:latin typeface="Times New Roman" pitchFamily="65" charset="-122"/>
                <a:ea typeface="宋体" pitchFamily="65" charset="-122"/>
              </a:rPr>
              <a:t>质的是CH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OH。②A组中的CO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与B组中的Ba(OH)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反应,量不同产物有所不同,这两种物质</a:t>
            </a:r>
            <a:br>
              <a:rPr dirty="0"/>
            </a:br>
            <a:r>
              <a:rPr lang="zh-CN" altLang="en-US" sz="1530" kern="0" dirty="0">
                <a:solidFill>
                  <a:srgbClr val="000000"/>
                </a:solidFill>
                <a:latin typeface="Times New Roman" pitchFamily="65" charset="-122"/>
                <a:ea typeface="宋体" pitchFamily="65" charset="-122"/>
              </a:rPr>
              <a:t>反应有沉淀产生的离子方程式为CO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+Ba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+2OH</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BaCO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O。③CuH在Cl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中燃烧生成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氯化铜和氯化氢,反应的化学方程式为2CuH+3Cl</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+2HCl。(2)①</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mL段反应产</a:t>
            </a:r>
            <a:endParaRPr lang="zh-CN" altLang="en-US" dirty="0"/>
          </a:p>
          <a:p>
            <a:pPr marL="0" indent="0" eaLnBrk="0" latinLnBrk="1" hangingPunct="0">
              <a:lnSpc>
                <a:spcPct val="150000"/>
              </a:lnSpc>
              <a:spcBef>
                <a:spcPts val="66"/>
              </a:spcBef>
              <a:buNone/>
            </a:pPr>
            <a:r>
              <a:rPr lang="zh-CN" altLang="en-US" sz="1530" kern="0" dirty="0">
                <a:solidFill>
                  <a:srgbClr val="000000"/>
                </a:solidFill>
                <a:latin typeface="Times New Roman" pitchFamily="65" charset="-122"/>
                <a:ea typeface="宋体" pitchFamily="65" charset="-122"/>
              </a:rPr>
              <a:t>生沉淀且沉淀量达到最大,故发生反应的离子是Al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,反应的离子方程式为Al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↓。②配制945 mL 0.2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盐酸,需要用1 000 mL容量瓶。设需要量取的浓盐酸体</a:t>
            </a:r>
            <a:br>
              <a:rPr dirty="0"/>
            </a:br>
            <a:r>
              <a:rPr lang="zh-CN" altLang="en-US" sz="1530" kern="0" dirty="0">
                <a:solidFill>
                  <a:srgbClr val="000000"/>
                </a:solidFill>
                <a:latin typeface="Times New Roman" pitchFamily="65" charset="-122"/>
                <a:ea typeface="宋体" pitchFamily="65" charset="-122"/>
              </a:rPr>
              <a:t>积为</a:t>
            </a:r>
            <a:r>
              <a:rPr lang="zh-CN" altLang="en-US" sz="1530" i="1" kern="0" dirty="0">
                <a:solidFill>
                  <a:srgbClr val="000000"/>
                </a:solidFill>
                <a:latin typeface="Times New Roman" pitchFamily="65" charset="-122"/>
                <a:ea typeface="宋体" pitchFamily="65" charset="-122"/>
              </a:rPr>
              <a:t>V</a:t>
            </a:r>
            <a:r>
              <a:rPr lang="zh-CN" altLang="en-US" sz="1530" kern="0" dirty="0">
                <a:solidFill>
                  <a:srgbClr val="000000"/>
                </a:solidFill>
                <a:latin typeface="Times New Roman" pitchFamily="65" charset="-122"/>
                <a:ea typeface="宋体" pitchFamily="65" charset="-122"/>
              </a:rPr>
              <a:t> mL,则1 L</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0.2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2000" kern="0" spc="73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mol,解得</a:t>
            </a:r>
            <a:r>
              <a:rPr lang="zh-CN" altLang="en-US" sz="1530" i="1" kern="0" dirty="0">
                <a:solidFill>
                  <a:srgbClr val="000000"/>
                </a:solidFill>
                <a:latin typeface="Times New Roman" pitchFamily="65" charset="-122"/>
                <a:ea typeface="宋体" pitchFamily="65" charset="-122"/>
              </a:rPr>
              <a:t>V</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16.81。③根据Al</a:t>
            </a:r>
            <a:r>
              <a:rPr lang="zh-CN" altLang="en-US" sz="1200" kern="0" spc="59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022" kern="0" spc="1902" dirty="0">
                <a:solidFill>
                  <a:srgbClr val="000000"/>
                </a:solidFill>
                <a:latin typeface="Times New Roman" pitchFamily="65" charset="-122"/>
                <a:ea typeface="宋体" pitchFamily="65" charset="-122"/>
              </a:rPr>
              <a:t> </a:t>
            </a:r>
            <a:endParaRPr lang="en-US" altLang="zh-CN" sz="1022" kern="0" spc="1902"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O知,产生沉淀和溶解沉淀所需要的盐酸的体积之比为1∶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3,则</a:t>
            </a:r>
            <a:r>
              <a:rPr lang="zh-CN" altLang="en-US" sz="1530" i="1" kern="0" dirty="0">
                <a:solidFill>
                  <a:srgbClr val="000000"/>
                </a:solidFill>
                <a:latin typeface="Times New Roman" pitchFamily="65" charset="-122"/>
                <a:ea typeface="宋体" pitchFamily="65" charset="-122"/>
              </a:rPr>
              <a:t>V</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=200 mL+50 mL</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3=350 mL;盐酸与NaOH、Na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反应时所用体积之比为</a:t>
            </a:r>
            <a:br>
              <a:rPr dirty="0"/>
            </a:br>
            <a:r>
              <a:rPr lang="zh-CN" altLang="en-US" sz="1530" kern="0" dirty="0">
                <a:solidFill>
                  <a:srgbClr val="000000"/>
                </a:solidFill>
                <a:latin typeface="Times New Roman" pitchFamily="65" charset="-122"/>
                <a:ea typeface="宋体" pitchFamily="65" charset="-122"/>
              </a:rPr>
              <a:t>1∶2∶1,则NaOH、Na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物质的量之比为1∶1∶1。</a:t>
            </a:r>
            <a:endParaRPr lang="zh-CN" altLang="en-US" dirty="0"/>
          </a:p>
        </p:txBody>
      </p:sp>
      <p:pic>
        <p:nvPicPr>
          <p:cNvPr id="3" name="图片 3" descr="textimage124.jpeg"/>
          <p:cNvPicPr>
            <a:picLocks noChangeAspect="1"/>
          </p:cNvPicPr>
          <p:nvPr/>
        </p:nvPicPr>
        <p:blipFill>
          <a:blip r:embed="rId5" cstate="print"/>
          <a:stretch>
            <a:fillRect/>
          </a:stretch>
        </p:blipFill>
        <p:spPr>
          <a:xfrm>
            <a:off x="4529234" y="1854982"/>
            <a:ext cx="371475" cy="219075"/>
          </a:xfrm>
          <a:prstGeom prst="rect">
            <a:avLst/>
          </a:prstGeom>
        </p:spPr>
      </p:pic>
      <p:pic>
        <p:nvPicPr>
          <p:cNvPr id="4" name="图片 4" descr="textimage125.jpeg"/>
          <p:cNvPicPr>
            <a:picLocks noChangeAspect="1"/>
          </p:cNvPicPr>
          <p:nvPr/>
        </p:nvPicPr>
        <p:blipFill>
          <a:blip r:embed="rId6"/>
          <a:stretch>
            <a:fillRect/>
          </a:stretch>
        </p:blipFill>
        <p:spPr>
          <a:xfrm>
            <a:off x="4602561" y="2176101"/>
            <a:ext cx="371474" cy="342899"/>
          </a:xfrm>
          <a:prstGeom prst="rect">
            <a:avLst/>
          </a:prstGeom>
        </p:spPr>
      </p:pic>
      <p:pic>
        <p:nvPicPr>
          <p:cNvPr id="5" name="图片 5" descr="textimage126.jpeg"/>
          <p:cNvPicPr>
            <a:picLocks noChangeAspect="1"/>
          </p:cNvPicPr>
          <p:nvPr/>
        </p:nvPicPr>
        <p:blipFill>
          <a:blip r:embed="rId5" cstate="print"/>
          <a:stretch>
            <a:fillRect/>
          </a:stretch>
        </p:blipFill>
        <p:spPr>
          <a:xfrm>
            <a:off x="7864655" y="2611687"/>
            <a:ext cx="371474" cy="219074"/>
          </a:xfrm>
          <a:prstGeom prst="rect">
            <a:avLst/>
          </a:prstGeom>
        </p:spPr>
      </p:pic>
      <p:pic>
        <p:nvPicPr>
          <p:cNvPr id="6" name="图片 6" descr="textimage127.jpeg"/>
          <p:cNvPicPr>
            <a:picLocks noChangeAspect="1"/>
          </p:cNvPicPr>
          <p:nvPr/>
        </p:nvPicPr>
        <p:blipFill>
          <a:blip r:embed="rId5" cstate="print"/>
          <a:stretch>
            <a:fillRect/>
          </a:stretch>
        </p:blipFill>
        <p:spPr>
          <a:xfrm>
            <a:off x="7621005" y="3397360"/>
            <a:ext cx="371474" cy="219074"/>
          </a:xfrm>
          <a:prstGeom prst="rect">
            <a:avLst/>
          </a:prstGeom>
        </p:spPr>
      </p:pic>
      <p:pic>
        <p:nvPicPr>
          <p:cNvPr id="7" name="图片 7" descr="textimage128.jpeg"/>
          <p:cNvPicPr>
            <a:picLocks noChangeAspect="1"/>
          </p:cNvPicPr>
          <p:nvPr/>
        </p:nvPicPr>
        <p:blipFill>
          <a:blip r:embed="rId5" cstate="print"/>
          <a:stretch>
            <a:fillRect/>
          </a:stretch>
        </p:blipFill>
        <p:spPr>
          <a:xfrm>
            <a:off x="2540089" y="3776093"/>
            <a:ext cx="371474" cy="219074"/>
          </a:xfrm>
          <a:prstGeom prst="rect">
            <a:avLst/>
          </a:prstGeom>
        </p:spPr>
      </p:pic>
      <p:graphicFrame>
        <p:nvGraphicFramePr>
          <p:cNvPr id="9" name="对象 8"/>
          <p:cNvGraphicFramePr>
            <a:graphicFrameLocks noChangeAspect="1"/>
          </p:cNvGraphicFramePr>
          <p:nvPr/>
        </p:nvGraphicFramePr>
        <p:xfrm>
          <a:off x="4671000" y="2604257"/>
          <a:ext cx="228599" cy="257174"/>
        </p:xfrm>
        <a:graphic>
          <a:graphicData uri="http://schemas.openxmlformats.org/presentationml/2006/ole">
            <mc:AlternateContent xmlns:mc="http://schemas.openxmlformats.org/markup-compatibility/2006">
              <mc:Choice xmlns:v="urn:schemas-microsoft-com:vml" Requires="v">
                <p:oleObj spid="_x0000_s26634" name="Equation" r:id="rId7" imgW="230400" imgH="259200" progId="">
                  <p:embed/>
                </p:oleObj>
              </mc:Choice>
              <mc:Fallback>
                <p:oleObj name="Equation" r:id="rId7" imgW="2304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71000" y="2604257"/>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6892200" y="2604257"/>
          <a:ext cx="228599" cy="257174"/>
        </p:xfrm>
        <a:graphic>
          <a:graphicData uri="http://schemas.openxmlformats.org/presentationml/2006/ole">
            <mc:AlternateContent xmlns:mc="http://schemas.openxmlformats.org/markup-compatibility/2006">
              <mc:Choice xmlns:v="urn:schemas-microsoft-com:vml" Requires="v">
                <p:oleObj spid="_x0000_s26635" name="Equation" r:id="rId9" imgW="230400" imgH="259200" progId="">
                  <p:embed/>
                </p:oleObj>
              </mc:Choice>
              <mc:Fallback>
                <p:oleObj name="Equation" r:id="rId9" imgW="2304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92200" y="2604257"/>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2942161" y="3313582"/>
          <a:ext cx="1190625" cy="428625"/>
        </p:xfrm>
        <a:graphic>
          <a:graphicData uri="http://schemas.openxmlformats.org/presentationml/2006/ole">
            <mc:AlternateContent xmlns:mc="http://schemas.openxmlformats.org/markup-compatibility/2006">
              <mc:Choice xmlns:v="urn:schemas-microsoft-com:vml" Requires="v">
                <p:oleObj spid="_x0000_s26636" name="Equation" r:id="rId11" imgW="1200000" imgH="432000" progId="">
                  <p:embed/>
                </p:oleObj>
              </mc:Choice>
              <mc:Fallback>
                <p:oleObj name="Equation" r:id="rId11" imgW="1200000" imgH="4320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42161" y="3313582"/>
                        <a:ext cx="119062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6648550" y="3389930"/>
          <a:ext cx="228599" cy="257174"/>
        </p:xfrm>
        <a:graphic>
          <a:graphicData uri="http://schemas.openxmlformats.org/presentationml/2006/ole">
            <mc:AlternateContent xmlns:mc="http://schemas.openxmlformats.org/markup-compatibility/2006">
              <mc:Choice xmlns:v="urn:schemas-microsoft-com:vml" Requires="v">
                <p:oleObj spid="_x0000_s26637" name="Equation" r:id="rId13" imgW="230400" imgH="259200" progId="">
                  <p:embed/>
                </p:oleObj>
              </mc:Choice>
              <mc:Fallback>
                <p:oleObj name="Equation" r:id="rId13" imgW="2304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48550" y="3389930"/>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Box 2"/>
          <p:cNvSpPr txBox="1"/>
          <p:nvPr/>
        </p:nvSpPr>
        <p:spPr>
          <a:xfrm>
            <a:off x="540000" y="478562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知识归纳</a:t>
            </a:r>
            <a:r>
              <a:rPr lang="zh-CN" altLang="en-US" sz="1530" kern="0" dirty="0">
                <a:solidFill>
                  <a:srgbClr val="000000"/>
                </a:solidFill>
                <a:latin typeface="Times New Roman" pitchFamily="65" charset="-122"/>
                <a:ea typeface="宋体" pitchFamily="65" charset="-122"/>
              </a:rPr>
              <a:t>　既能和强酸反应,又能和强碱反应的常见物质:金属铝、Al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、弱酸酸</a:t>
            </a:r>
            <a:br>
              <a:rPr dirty="0"/>
            </a:br>
            <a:r>
              <a:rPr lang="zh-CN" altLang="en-US" sz="1530" kern="0" dirty="0">
                <a:solidFill>
                  <a:srgbClr val="000000"/>
                </a:solidFill>
                <a:latin typeface="Times New Roman" pitchFamily="65" charset="-122"/>
                <a:ea typeface="宋体" pitchFamily="65" charset="-122"/>
              </a:rPr>
              <a:t>式盐、弱酸弱碱盐、氨基酸等。</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73436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B组　2017—2019年高考模拟·专题综合题组</a:t>
            </a:r>
          </a:p>
          <a:p>
            <a:pPr marL="0" indent="0" algn="ctr" eaLnBrk="0" latinLnBrk="1" hangingPunct="0">
              <a:lnSpc>
                <a:spcPct val="150000"/>
              </a:lnSpc>
              <a:spcBef>
                <a:spcPts val="0"/>
              </a:spcBef>
              <a:buNone/>
            </a:pPr>
            <a:r>
              <a:rPr lang="zh-CN" altLang="en-US" sz="1400" dirty="0">
                <a:latin typeface="黑体" panose="02010609060101010101" pitchFamily="49" charset="-122"/>
                <a:ea typeface="黑体" panose="02010609060101010101" pitchFamily="49" charset="-122"/>
                <a:sym typeface="+mn-ea"/>
              </a:rPr>
              <a:t>(时间:35分钟　分值:60分)</a:t>
            </a:r>
          </a:p>
        </p:txBody>
      </p:sp>
      <p:sp>
        <p:nvSpPr>
          <p:cNvPr id="3" name="TextBox 2"/>
          <p:cNvSpPr txBox="1"/>
          <p:nvPr/>
        </p:nvSpPr>
        <p:spPr>
          <a:xfrm>
            <a:off x="540000" y="1777195"/>
            <a:ext cx="8127000" cy="3014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dirty="0">
                <a:solidFill>
                  <a:srgbClr val="7030A0"/>
                </a:solidFill>
                <a:latin typeface="黑体" panose="02010609060101010101" pitchFamily="49" charset="-122"/>
                <a:ea typeface="黑体" panose="02010609060101010101" pitchFamily="49" charset="-122"/>
                <a:sym typeface="+mn-ea"/>
              </a:rPr>
              <a:t>一、选择题(每小题6分,共30分)</a:t>
            </a:r>
          </a:p>
        </p:txBody>
      </p:sp>
      <p:sp>
        <p:nvSpPr>
          <p:cNvPr id="4" name="TextBox 3"/>
          <p:cNvSpPr txBox="1"/>
          <p:nvPr/>
        </p:nvSpPr>
        <p:spPr>
          <a:xfrm>
            <a:off x="540000" y="218599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2019河北承德期末,8)向铝粉中添加少量NH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Cl固体并充分混合,其中铝粉在1 000 ℃时可与</a:t>
            </a:r>
            <a:br>
              <a:rPr dirty="0"/>
            </a:br>
            <a:r>
              <a:rPr lang="zh-CN" altLang="en-US" sz="1530"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反应制备AlN。下列说法正确的是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A.AlN是一种金属材料</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B.AlN与足量盐酸反应的离子方程式为AlN+3H</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C.AlN与足量氢氧化钠溶液共热时生成氢氧化铝和氨气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D.少量NH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Cl能够破坏Al表面的Al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薄膜</a:t>
            </a:r>
            <a:endParaRPr lang="zh-CN" altLang="en-US" dirty="0"/>
          </a:p>
        </p:txBody>
      </p:sp>
      <p:pic>
        <p:nvPicPr>
          <p:cNvPr id="5" name="图片 4" descr="textimage129.jpeg"/>
          <p:cNvPicPr>
            <a:picLocks noChangeAspect="1"/>
          </p:cNvPicPr>
          <p:nvPr/>
        </p:nvPicPr>
        <p:blipFill>
          <a:blip r:embed="rId5" cstate="print"/>
          <a:stretch>
            <a:fillRect/>
          </a:stretch>
        </p:blipFill>
        <p:spPr>
          <a:xfrm>
            <a:off x="4511483" y="3314780"/>
            <a:ext cx="371474" cy="219074"/>
          </a:xfrm>
          <a:prstGeom prst="rect">
            <a:avLst/>
          </a:prstGeom>
        </p:spPr>
      </p:pic>
      <p:sp>
        <p:nvSpPr>
          <p:cNvPr id="6" name="TextBox 2"/>
          <p:cNvSpPr txBox="1"/>
          <p:nvPr/>
        </p:nvSpPr>
        <p:spPr>
          <a:xfrm>
            <a:off x="540000" y="426034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D</a:t>
            </a:r>
            <a:r>
              <a:rPr lang="zh-CN" altLang="en-US" sz="1530" kern="0" dirty="0">
                <a:solidFill>
                  <a:srgbClr val="000000"/>
                </a:solidFill>
                <a:latin typeface="Times New Roman" pitchFamily="65" charset="-122"/>
                <a:ea typeface="宋体" pitchFamily="65" charset="-122"/>
              </a:rPr>
              <a:t>　氮化铝(AlN)是一种新型无机非金属材料,故A不符合题意;AlN与足量盐酸反应生</a:t>
            </a:r>
            <a:br>
              <a:rPr dirty="0"/>
            </a:br>
            <a:r>
              <a:rPr lang="zh-CN" altLang="en-US" sz="1530" kern="0" dirty="0">
                <a:solidFill>
                  <a:srgbClr val="000000"/>
                </a:solidFill>
                <a:latin typeface="Times New Roman" pitchFamily="65" charset="-122"/>
                <a:ea typeface="宋体" pitchFamily="65" charset="-122"/>
              </a:rPr>
              <a:t>成氯化铝和氯化铵,离子方程式为AlN+4H</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,故B不符合题意;AlN与足量氢氧化</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钠溶液共热时生成偏铝酸钠和氨气,故C不符合题意;NH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Cl分解产生的HCl能够破坏Al表面的</a:t>
            </a:r>
            <a:br>
              <a:rPr dirty="0"/>
            </a:b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薄膜,故D符合题意。</a:t>
            </a:r>
            <a:endParaRPr lang="zh-CN" altLang="en-US" dirty="0"/>
          </a:p>
        </p:txBody>
      </p:sp>
      <p:pic>
        <p:nvPicPr>
          <p:cNvPr id="7" name="图片 3" descr="textimage130.jpeg"/>
          <p:cNvPicPr>
            <a:picLocks noChangeAspect="1"/>
          </p:cNvPicPr>
          <p:nvPr/>
        </p:nvPicPr>
        <p:blipFill>
          <a:blip r:embed="rId5" cstate="print"/>
          <a:stretch>
            <a:fillRect/>
          </a:stretch>
        </p:blipFill>
        <p:spPr>
          <a:xfrm>
            <a:off x="4047031" y="4681514"/>
            <a:ext cx="371474" cy="219074"/>
          </a:xfrm>
          <a:prstGeom prst="rect">
            <a:avLst/>
          </a:prstGeom>
        </p:spPr>
      </p:pic>
      <p:graphicFrame>
        <p:nvGraphicFramePr>
          <p:cNvPr id="8" name="对象 7"/>
          <p:cNvGraphicFramePr>
            <a:graphicFrameLocks noChangeAspect="1"/>
          </p:cNvGraphicFramePr>
          <p:nvPr/>
        </p:nvGraphicFramePr>
        <p:xfrm>
          <a:off x="4966347" y="4674084"/>
          <a:ext cx="238125" cy="257175"/>
        </p:xfrm>
        <a:graphic>
          <a:graphicData uri="http://schemas.openxmlformats.org/presentationml/2006/ole">
            <mc:AlternateContent xmlns:mc="http://schemas.openxmlformats.org/markup-compatibility/2006">
              <mc:Choice xmlns:v="urn:schemas-microsoft-com:vml" Requires="v">
                <p:oleObj spid="_x0000_s227331" name="Equation" r:id="rId6" imgW="240000" imgH="259200" progId="">
                  <p:embed/>
                </p:oleObj>
              </mc:Choice>
              <mc:Fallback>
                <p:oleObj name="Equation" r:id="rId6" imgW="240000" imgH="2592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6347" y="4674084"/>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2"/>
          <p:cNvSpPr txBox="1"/>
          <p:nvPr/>
        </p:nvSpPr>
        <p:spPr>
          <a:xfrm>
            <a:off x="516966" y="561766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易错警示</a:t>
            </a:r>
            <a:r>
              <a:rPr lang="zh-CN" altLang="en-US" sz="1530" kern="0" dirty="0">
                <a:solidFill>
                  <a:srgbClr val="000000"/>
                </a:solidFill>
                <a:latin typeface="Times New Roman" pitchFamily="65" charset="-122"/>
                <a:ea typeface="宋体" pitchFamily="65" charset="-122"/>
              </a:rPr>
              <a:t>　判断离子方程式正误时,需注意反应的客观性。如B项在酸性溶液中不可能产生</a:t>
            </a:r>
            <a:br>
              <a:rPr dirty="0"/>
            </a:br>
            <a:r>
              <a:rPr lang="zh-CN" altLang="en-US" sz="1530" kern="0" dirty="0">
                <a:solidFill>
                  <a:srgbClr val="000000"/>
                </a:solidFill>
                <a:latin typeface="Times New Roman" pitchFamily="65" charset="-122"/>
                <a:ea typeface="宋体" pitchFamily="65" charset="-122"/>
              </a:rPr>
              <a:t>氨气。</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883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(2019湖北七市协作体联考,9)实验室根据“侯氏制碱法”原理制备少量NaHCO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O+NaCl</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Cl。实验包括制取氨气→制取NaHCO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→分离NaHCO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→干燥</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四个步骤。下列实验必须选用的主要仪器正确的是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7159" kern="0" spc="4669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992"/>
              </a:spcBef>
              <a:buNone/>
            </a:pPr>
            <a:r>
              <a:rPr lang="zh-CN" altLang="en-US" sz="7486" kern="0" spc="47338" dirty="0">
                <a:solidFill>
                  <a:srgbClr val="000000"/>
                </a:solidFill>
                <a:latin typeface="Times New Roman" pitchFamily="65" charset="-122"/>
                <a:ea typeface="宋体" pitchFamily="65" charset="-122"/>
              </a:rPr>
              <a:t> </a:t>
            </a:r>
            <a:endParaRPr lang="zh-CN" altLang="en-US" dirty="0"/>
          </a:p>
        </p:txBody>
      </p:sp>
      <p:pic>
        <p:nvPicPr>
          <p:cNvPr id="3" name="图片 3" descr="textimage131.jpeg"/>
          <p:cNvPicPr>
            <a:picLocks noChangeAspect="1"/>
          </p:cNvPicPr>
          <p:nvPr/>
        </p:nvPicPr>
        <p:blipFill>
          <a:blip r:embed="rId4" cstate="print"/>
          <a:stretch>
            <a:fillRect/>
          </a:stretch>
        </p:blipFill>
        <p:spPr>
          <a:xfrm>
            <a:off x="1389360" y="1501174"/>
            <a:ext cx="371475" cy="219075"/>
          </a:xfrm>
          <a:prstGeom prst="rect">
            <a:avLst/>
          </a:prstGeom>
        </p:spPr>
      </p:pic>
      <p:pic>
        <p:nvPicPr>
          <p:cNvPr id="4" name="图片 4" descr="textimage132.jpeg"/>
          <p:cNvPicPr>
            <a:picLocks noChangeAspect="1"/>
          </p:cNvPicPr>
          <p:nvPr/>
        </p:nvPicPr>
        <p:blipFill>
          <a:blip r:embed="rId5"/>
          <a:stretch>
            <a:fillRect/>
          </a:stretch>
        </p:blipFill>
        <p:spPr>
          <a:xfrm>
            <a:off x="2571736" y="2348699"/>
            <a:ext cx="3537413" cy="1000132"/>
          </a:xfrm>
          <a:prstGeom prst="rect">
            <a:avLst/>
          </a:prstGeom>
        </p:spPr>
      </p:pic>
      <p:pic>
        <p:nvPicPr>
          <p:cNvPr id="5" name="图片 5" descr="textimage133.jpeg"/>
          <p:cNvPicPr>
            <a:picLocks noChangeAspect="1"/>
          </p:cNvPicPr>
          <p:nvPr/>
        </p:nvPicPr>
        <p:blipFill>
          <a:blip r:embed="rId6"/>
          <a:stretch>
            <a:fillRect/>
          </a:stretch>
        </p:blipFill>
        <p:spPr>
          <a:xfrm>
            <a:off x="2714612" y="3420269"/>
            <a:ext cx="3429024" cy="999155"/>
          </a:xfrm>
          <a:prstGeom prst="rect">
            <a:avLst/>
          </a:prstGeom>
        </p:spPr>
      </p:pic>
      <p:sp>
        <p:nvSpPr>
          <p:cNvPr id="6" name="TextBox 2"/>
          <p:cNvSpPr txBox="1"/>
          <p:nvPr/>
        </p:nvSpPr>
        <p:spPr>
          <a:xfrm>
            <a:off x="642910" y="4563277"/>
            <a:ext cx="8127000" cy="1412694"/>
          </a:xfrm>
          <a:prstGeom prst="rect">
            <a:avLst/>
          </a:prstGeom>
          <a:noFill/>
        </p:spPr>
        <p:txBody>
          <a:bodyPr wrap="square" lIns="0" tIns="0" rIns="0" bIns="0" rtlCol="0">
            <a:spAutoFit/>
          </a:bodyPr>
          <a:lstStyle/>
          <a:p>
            <a:pPr marL="0" indent="0" eaLnBrk="0" latinLnBrk="1" hangingPunct="0">
              <a:lnSpc>
                <a:spcPct val="150000"/>
              </a:lnSpc>
              <a:spcBef>
                <a:spcPts val="2115"/>
              </a:spcBef>
              <a:buNone/>
            </a:pPr>
            <a:r>
              <a:rPr lang="zh-CN" altLang="en-US" sz="1530" kern="0" dirty="0">
                <a:solidFill>
                  <a:srgbClr val="000000"/>
                </a:solidFill>
                <a:latin typeface="Times New Roman" pitchFamily="65" charset="-122"/>
                <a:ea typeface="宋体" pitchFamily="65" charset="-122"/>
              </a:rPr>
              <a:t>A.制取氨气,可选用②③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B.制取NaHCO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,可选用④⑦⑨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C.分离NaHCO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,可选用④⑤⑥⑦</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D.干燥NaHCO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,可选用②③⑦⑧</a:t>
            </a:r>
            <a:endParaRPr lang="zh-CN" altLang="en-US"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a:t>
            </a:r>
            <a:r>
              <a:rPr lang="zh-CN" altLang="en-US" sz="1530" kern="0" dirty="0">
                <a:solidFill>
                  <a:srgbClr val="000000"/>
                </a:solidFill>
                <a:latin typeface="Times New Roman" pitchFamily="65" charset="-122"/>
                <a:ea typeface="宋体" pitchFamily="65" charset="-122"/>
              </a:rPr>
              <a:t>　实验室常用NH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Cl和Ca(OH)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固体加热制取氨气,选择仪器②③,A项正确;制取</a:t>
            </a:r>
            <a:br>
              <a:rPr dirty="0"/>
            </a:br>
            <a:r>
              <a:rPr lang="zh-CN" altLang="en-US" sz="1530" kern="0" dirty="0">
                <a:solidFill>
                  <a:srgbClr val="000000"/>
                </a:solidFill>
                <a:latin typeface="Times New Roman" pitchFamily="65" charset="-122"/>
                <a:ea typeface="宋体" pitchFamily="65" charset="-122"/>
              </a:rPr>
              <a:t>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是在饱和氯化钠溶液中依次通入NH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,只需要⑨,B项错误;分离NaHCO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即过滤,</a:t>
            </a:r>
            <a:br>
              <a:rPr dirty="0"/>
            </a:br>
            <a:r>
              <a:rPr lang="zh-CN" altLang="en-US" sz="1530" kern="0" dirty="0">
                <a:solidFill>
                  <a:srgbClr val="000000"/>
                </a:solidFill>
                <a:latin typeface="Times New Roman" pitchFamily="65" charset="-122"/>
                <a:ea typeface="宋体" pitchFamily="65" charset="-122"/>
              </a:rPr>
              <a:t>需要④⑤⑦,C项错误;干燥NaHCO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,需要①②⑦⑧,D项错误。</a:t>
            </a:r>
            <a:endParaRPr lang="zh-CN" altLang="en-US" dirty="0"/>
          </a:p>
        </p:txBody>
      </p:sp>
      <p:sp>
        <p:nvSpPr>
          <p:cNvPr id="3" name="TextBox 2"/>
          <p:cNvSpPr txBox="1"/>
          <p:nvPr/>
        </p:nvSpPr>
        <p:spPr>
          <a:xfrm>
            <a:off x="540000" y="2042440"/>
            <a:ext cx="8127000" cy="18064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(2019河南郑州期末,4)下列指定反应的离子方程式正确的是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A.用石墨电极电解MgCl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B.向明矾溶液中滴加碳酸钠溶液:2Al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+3C</a:t>
            </a:r>
            <a:r>
              <a:rPr lang="zh-CN" altLang="en-US" sz="1412" kern="0" spc="837" dirty="0">
                <a:solidFill>
                  <a:srgbClr val="000000"/>
                </a:solidFill>
                <a:latin typeface="Times New Roman" pitchFamily="65" charset="-122"/>
                <a:ea typeface="宋体" pitchFamily="65" charset="-122"/>
              </a:rPr>
              <a:t> </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C.向Ca(HCO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溶液中滴加少量NaOH溶液:Ca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+2HC</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+2OH</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D.向Fe(NO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溶液中加入过量的HI溶液:2N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+8H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+6I</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+2NO↑+4H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p:txBody>
      </p:sp>
      <p:pic>
        <p:nvPicPr>
          <p:cNvPr id="4" name="图片 3" descr="textimage134.jpeg"/>
          <p:cNvPicPr>
            <a:picLocks noChangeAspect="1"/>
          </p:cNvPicPr>
          <p:nvPr/>
        </p:nvPicPr>
        <p:blipFill>
          <a:blip r:embed="rId5"/>
          <a:stretch>
            <a:fillRect/>
          </a:stretch>
        </p:blipFill>
        <p:spPr>
          <a:xfrm>
            <a:off x="4367487" y="2430925"/>
            <a:ext cx="371474" cy="342899"/>
          </a:xfrm>
          <a:prstGeom prst="rect">
            <a:avLst/>
          </a:prstGeom>
        </p:spPr>
      </p:pic>
      <p:pic>
        <p:nvPicPr>
          <p:cNvPr id="5" name="图片 4" descr="textimage135.jpeg"/>
          <p:cNvPicPr>
            <a:picLocks noChangeAspect="1"/>
          </p:cNvPicPr>
          <p:nvPr/>
        </p:nvPicPr>
        <p:blipFill>
          <a:blip r:embed="rId6" cstate="print"/>
          <a:stretch>
            <a:fillRect/>
          </a:stretch>
        </p:blipFill>
        <p:spPr>
          <a:xfrm>
            <a:off x="4316739" y="2849421"/>
            <a:ext cx="371475" cy="219075"/>
          </a:xfrm>
          <a:prstGeom prst="rect">
            <a:avLst/>
          </a:prstGeom>
        </p:spPr>
      </p:pic>
      <p:pic>
        <p:nvPicPr>
          <p:cNvPr id="6" name="图片 5" descr="textimage136.jpeg"/>
          <p:cNvPicPr>
            <a:picLocks noChangeAspect="1"/>
          </p:cNvPicPr>
          <p:nvPr/>
        </p:nvPicPr>
        <p:blipFill>
          <a:blip r:embed="rId6" cstate="print"/>
          <a:stretch>
            <a:fillRect/>
          </a:stretch>
        </p:blipFill>
        <p:spPr>
          <a:xfrm>
            <a:off x="5621623" y="3203229"/>
            <a:ext cx="371474" cy="219075"/>
          </a:xfrm>
          <a:prstGeom prst="rect">
            <a:avLst/>
          </a:prstGeom>
        </p:spPr>
      </p:pic>
      <p:pic>
        <p:nvPicPr>
          <p:cNvPr id="7" name="图片 6" descr="textimage137.jpeg"/>
          <p:cNvPicPr>
            <a:picLocks noChangeAspect="1"/>
          </p:cNvPicPr>
          <p:nvPr/>
        </p:nvPicPr>
        <p:blipFill>
          <a:blip r:embed="rId6" cstate="print"/>
          <a:stretch>
            <a:fillRect/>
          </a:stretch>
        </p:blipFill>
        <p:spPr>
          <a:xfrm>
            <a:off x="5000549" y="3557037"/>
            <a:ext cx="371474" cy="219074"/>
          </a:xfrm>
          <a:prstGeom prst="rect">
            <a:avLst/>
          </a:prstGeom>
        </p:spPr>
      </p:pic>
      <p:graphicFrame>
        <p:nvGraphicFramePr>
          <p:cNvPr id="8" name="对象 7"/>
          <p:cNvGraphicFramePr>
            <a:graphicFrameLocks noChangeAspect="1"/>
          </p:cNvGraphicFramePr>
          <p:nvPr/>
        </p:nvGraphicFramePr>
        <p:xfrm>
          <a:off x="4030989" y="2841991"/>
          <a:ext cx="285750" cy="257174"/>
        </p:xfrm>
        <a:graphic>
          <a:graphicData uri="http://schemas.openxmlformats.org/presentationml/2006/ole">
            <mc:AlternateContent xmlns:mc="http://schemas.openxmlformats.org/markup-compatibility/2006">
              <mc:Choice xmlns:v="urn:schemas-microsoft-com:vml" Requires="v">
                <p:oleObj spid="_x0000_s233485" name="Equation" r:id="rId7" imgW="288000" imgH="259200" progId="">
                  <p:embed/>
                </p:oleObj>
              </mc:Choice>
              <mc:Fallback>
                <p:oleObj name="Equation" r:id="rId7" imgW="288000" imgH="2592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0989" y="284199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4873041" y="3195799"/>
          <a:ext cx="228599" cy="257174"/>
        </p:xfrm>
        <a:graphic>
          <a:graphicData uri="http://schemas.openxmlformats.org/presentationml/2006/ole">
            <mc:AlternateContent xmlns:mc="http://schemas.openxmlformats.org/markup-compatibility/2006">
              <mc:Choice xmlns:v="urn:schemas-microsoft-com:vml" Requires="v">
                <p:oleObj spid="_x0000_s233486" name="Equation" r:id="rId9" imgW="230400" imgH="259200" progId="">
                  <p:embed/>
                </p:oleObj>
              </mc:Choice>
              <mc:Fallback>
                <p:oleObj name="Equation" r:id="rId9" imgW="230400" imgH="2592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73041" y="3195799"/>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6961396" y="3195799"/>
          <a:ext cx="285750" cy="257174"/>
        </p:xfrm>
        <a:graphic>
          <a:graphicData uri="http://schemas.openxmlformats.org/presentationml/2006/ole">
            <mc:AlternateContent xmlns:mc="http://schemas.openxmlformats.org/markup-compatibility/2006">
              <mc:Choice xmlns:v="urn:schemas-microsoft-com:vml" Requires="v">
                <p:oleObj spid="_x0000_s233487" name="Equation" r:id="rId11" imgW="288000" imgH="259200" progId="">
                  <p:embed/>
                </p:oleObj>
              </mc:Choice>
              <mc:Fallback>
                <p:oleObj name="Equation" r:id="rId11" imgW="288000" imgH="2592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61396" y="3195799"/>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4065967" y="3549607"/>
          <a:ext cx="228599" cy="257174"/>
        </p:xfrm>
        <a:graphic>
          <a:graphicData uri="http://schemas.openxmlformats.org/presentationml/2006/ole">
            <mc:AlternateContent xmlns:mc="http://schemas.openxmlformats.org/markup-compatibility/2006">
              <mc:Choice xmlns:v="urn:schemas-microsoft-com:vml" Requires="v">
                <p:oleObj spid="_x0000_s233488" name="Equation" r:id="rId13" imgW="230400" imgH="259200" progId="">
                  <p:embed/>
                </p:oleObj>
              </mc:Choice>
              <mc:Fallback>
                <p:oleObj name="Equation" r:id="rId13" imgW="230400" imgH="259200" progId="">
                  <p:embed/>
                  <p:pic>
                    <p:nvPicPr>
                      <p:cNvPr id="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65967" y="3549607"/>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2"/>
          <p:cNvSpPr txBox="1"/>
          <p:nvPr/>
        </p:nvSpPr>
        <p:spPr>
          <a:xfrm>
            <a:off x="540000" y="383419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a:t>
            </a:r>
            <a:r>
              <a:rPr lang="zh-CN" altLang="en-US" sz="1530" kern="0" dirty="0">
                <a:solidFill>
                  <a:srgbClr val="000000"/>
                </a:solidFill>
                <a:latin typeface="Times New Roman" pitchFamily="65" charset="-122"/>
                <a:ea typeface="宋体" pitchFamily="65" charset="-122"/>
              </a:rPr>
              <a:t>　向明矾溶液中滴加碳酸钠溶液,Al</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和C</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互相促进水解,生成氢氧化铝沉淀和二</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氧化碳气体,B错误;向Ca(HCO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溶液中滴加少量NaOH溶液:Ca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+HC</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+OH</a:t>
            </a:r>
            <a:r>
              <a:rPr lang="zh-CN" altLang="en-US" sz="1152" kern="0" baseline="59000" dirty="0">
                <a:solidFill>
                  <a:srgbClr val="000000"/>
                </a:solidFill>
                <a:latin typeface="Times New Roman" pitchFamily="65" charset="-122"/>
                <a:ea typeface="宋体" pitchFamily="65" charset="-122"/>
              </a:rPr>
              <a:t>-</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CaCO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O,C错误;向Fe(NO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溶液中加入过量的HI溶液,Fe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也与I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发生氧化还原反应,D错误。</a:t>
            </a:r>
            <a:endParaRPr lang="zh-CN" altLang="en-US" dirty="0"/>
          </a:p>
        </p:txBody>
      </p:sp>
      <p:pic>
        <p:nvPicPr>
          <p:cNvPr id="13" name="图片 3" descr="textimage138.jpeg"/>
          <p:cNvPicPr>
            <a:picLocks noChangeAspect="1"/>
          </p:cNvPicPr>
          <p:nvPr/>
        </p:nvPicPr>
        <p:blipFill>
          <a:blip r:embed="rId6" cstate="print"/>
          <a:stretch>
            <a:fillRect/>
          </a:stretch>
        </p:blipFill>
        <p:spPr>
          <a:xfrm>
            <a:off x="6842033" y="4255373"/>
            <a:ext cx="371474" cy="219074"/>
          </a:xfrm>
          <a:prstGeom prst="rect">
            <a:avLst/>
          </a:prstGeom>
        </p:spPr>
      </p:pic>
      <p:graphicFrame>
        <p:nvGraphicFramePr>
          <p:cNvPr id="14" name="对象 13"/>
          <p:cNvGraphicFramePr>
            <a:graphicFrameLocks noChangeAspect="1"/>
          </p:cNvGraphicFramePr>
          <p:nvPr/>
        </p:nvGraphicFramePr>
        <p:xfrm>
          <a:off x="4655670" y="3894135"/>
          <a:ext cx="285750" cy="257174"/>
        </p:xfrm>
        <a:graphic>
          <a:graphicData uri="http://schemas.openxmlformats.org/presentationml/2006/ole">
            <mc:AlternateContent xmlns:mc="http://schemas.openxmlformats.org/markup-compatibility/2006">
              <mc:Choice xmlns:v="urn:schemas-microsoft-com:vml" Requires="v">
                <p:oleObj spid="_x0000_s233489" name="Equation" r:id="rId15" imgW="288000" imgH="259200" progId="">
                  <p:embed/>
                </p:oleObj>
              </mc:Choice>
              <mc:Fallback>
                <p:oleObj name="Equation" r:id="rId15" imgW="288000" imgH="259200" progId="">
                  <p:embed/>
                  <p:pic>
                    <p:nvPicPr>
                      <p:cNvPr id="0"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55670" y="3894135"/>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nvGraphicFramePr>
        <p:xfrm>
          <a:off x="6190651" y="4247943"/>
          <a:ext cx="228599" cy="257174"/>
        </p:xfrm>
        <a:graphic>
          <a:graphicData uri="http://schemas.openxmlformats.org/presentationml/2006/ole">
            <mc:AlternateContent xmlns:mc="http://schemas.openxmlformats.org/markup-compatibility/2006">
              <mc:Choice xmlns:v="urn:schemas-microsoft-com:vml" Requires="v">
                <p:oleObj spid="_x0000_s233490" name="Equation" r:id="rId17" imgW="230400" imgH="259200" progId="">
                  <p:embed/>
                </p:oleObj>
              </mc:Choice>
              <mc:Fallback>
                <p:oleObj name="Equation" r:id="rId17" imgW="230400" imgH="259200" progId="">
                  <p:embed/>
                  <p:pic>
                    <p:nvPicPr>
                      <p:cNvPr id="0" name="Picture 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90651" y="4247943"/>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(2019江西红色七校联考,15)将</a:t>
            </a:r>
            <a:r>
              <a:rPr lang="zh-CN" altLang="en-US" sz="1530" i="1" kern="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 g镁铝合金投入到500 mL 2 mol/L的盐酸中,固体完全溶解,</a:t>
            </a:r>
            <a:br>
              <a:rPr dirty="0"/>
            </a:br>
            <a:r>
              <a:rPr lang="zh-CN" altLang="en-US" sz="1530" kern="0" dirty="0">
                <a:solidFill>
                  <a:srgbClr val="000000"/>
                </a:solidFill>
                <a:latin typeface="Times New Roman" pitchFamily="65" charset="-122"/>
                <a:ea typeface="宋体" pitchFamily="65" charset="-122"/>
              </a:rPr>
              <a:t>收集到气体5.6 L(标准状况下)。向反应所得溶液中加入4 mol/L的氢氧化钠溶液,沉淀达到最</a:t>
            </a:r>
            <a:br>
              <a:rPr dirty="0"/>
            </a:br>
            <a:r>
              <a:rPr lang="zh-CN" altLang="en-US" sz="1530" kern="0" dirty="0">
                <a:solidFill>
                  <a:srgbClr val="000000"/>
                </a:solidFill>
                <a:latin typeface="Times New Roman" pitchFamily="65" charset="-122"/>
                <a:ea typeface="宋体" pitchFamily="65" charset="-122"/>
              </a:rPr>
              <a:t>大值为13.60 g,则</a:t>
            </a:r>
            <a:r>
              <a:rPr lang="zh-CN" altLang="en-US" sz="1530" i="1" kern="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的值为</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A.11.48　　B.9.35　　C.8.50　　D.5.10</a:t>
            </a:r>
            <a:endParaRPr lang="zh-CN" altLang="en-US" dirty="0"/>
          </a:p>
        </p:txBody>
      </p:sp>
      <p:sp>
        <p:nvSpPr>
          <p:cNvPr id="3" name="TextBox 2"/>
          <p:cNvSpPr txBox="1"/>
          <p:nvPr/>
        </p:nvSpPr>
        <p:spPr>
          <a:xfrm>
            <a:off x="571472" y="240945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D</a:t>
            </a:r>
            <a:r>
              <a:rPr lang="zh-CN" altLang="en-US" sz="1530" kern="0" dirty="0">
                <a:solidFill>
                  <a:srgbClr val="000000"/>
                </a:solidFill>
                <a:latin typeface="Times New Roman" pitchFamily="65" charset="-122"/>
                <a:ea typeface="宋体" pitchFamily="65" charset="-122"/>
              </a:rPr>
              <a:t>　镁、铝最终转化为氢氧化镁和氢氧化铝沉淀,这说明Mg、Al在反应中失去电子的</a:t>
            </a:r>
            <a:br>
              <a:rPr dirty="0"/>
            </a:br>
            <a:r>
              <a:rPr lang="zh-CN" altLang="en-US" sz="1530" kern="0" dirty="0">
                <a:solidFill>
                  <a:srgbClr val="000000"/>
                </a:solidFill>
                <a:latin typeface="Times New Roman" pitchFamily="65" charset="-122"/>
                <a:ea typeface="宋体" pitchFamily="65" charset="-122"/>
              </a:rPr>
              <a:t>物质的量等于生成沉淀需要氢氧根离子的物质的量,5.6 L气体是氢气,物质的量是0.25 mol,转</a:t>
            </a:r>
            <a:br>
              <a:rPr dirty="0"/>
            </a:br>
            <a:r>
              <a:rPr lang="zh-CN" altLang="en-US" sz="1530" kern="0" dirty="0">
                <a:solidFill>
                  <a:srgbClr val="000000"/>
                </a:solidFill>
                <a:latin typeface="Times New Roman" pitchFamily="65" charset="-122"/>
                <a:ea typeface="宋体" pitchFamily="65" charset="-122"/>
              </a:rPr>
              <a:t>移0.5 mol电子,即与金属阳离子结合的氢氧根离子是0.5 mol,质量是8.5 g,所以</a:t>
            </a:r>
            <a:r>
              <a:rPr lang="zh-CN" altLang="en-US" sz="1530" i="1" kern="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=13.60-8.5=5.10。</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9040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(2018河南洛阳第一次统考,13)镓(Ga)与铝同主族,曾被称为“类铝”,其氧化物和氢氧化物</a:t>
            </a:r>
            <a:br>
              <a:rPr dirty="0"/>
            </a:br>
            <a:r>
              <a:rPr lang="zh-CN" altLang="en-US" sz="1530" kern="0" dirty="0">
                <a:solidFill>
                  <a:srgbClr val="000000"/>
                </a:solidFill>
                <a:latin typeface="Times New Roman" pitchFamily="65" charset="-122"/>
                <a:ea typeface="宋体" pitchFamily="65" charset="-122"/>
              </a:rPr>
              <a:t>均为两性化合物。工业制备镓的流程如下图所示:</a:t>
            </a:r>
            <a:endParaRPr lang="zh-CN" altLang="en-US" dirty="0"/>
          </a:p>
          <a:p>
            <a:pPr marL="0" indent="0" eaLnBrk="0" latinLnBrk="1" hangingPunct="0">
              <a:lnSpc>
                <a:spcPct val="150000"/>
              </a:lnSpc>
              <a:spcBef>
                <a:spcPts val="0"/>
              </a:spcBef>
              <a:buNone/>
            </a:pPr>
            <a:r>
              <a:rPr lang="zh-CN" altLang="en-US" sz="4482" kern="0" spc="4629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980"/>
              </a:spcBef>
              <a:buNone/>
            </a:pPr>
            <a:r>
              <a:rPr lang="zh-CN" altLang="en-US" sz="1530" kern="0" dirty="0">
                <a:solidFill>
                  <a:srgbClr val="000000"/>
                </a:solidFill>
                <a:latin typeface="Times New Roman" pitchFamily="65" charset="-122"/>
                <a:ea typeface="宋体" pitchFamily="65" charset="-122"/>
              </a:rPr>
              <a:t>下列判断不合理的是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A.Al、Ga均处于第ⅢA族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B.Ga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可与盐酸反应生成GaCl</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C.Ga(OH)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可与NaOH反应生成NaGaO</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D.酸性:Al(OH)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&gt;Ga(OH)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39.jpeg"/>
          <p:cNvPicPr>
            <a:picLocks noChangeAspect="1"/>
          </p:cNvPicPr>
          <p:nvPr/>
        </p:nvPicPr>
        <p:blipFill>
          <a:blip r:embed="rId4" cstate="print"/>
          <a:stretch>
            <a:fillRect/>
          </a:stretch>
        </p:blipFill>
        <p:spPr>
          <a:xfrm>
            <a:off x="2071670" y="1848633"/>
            <a:ext cx="5156183" cy="921563"/>
          </a:xfrm>
          <a:prstGeom prst="rect">
            <a:avLst/>
          </a:prstGeom>
        </p:spPr>
      </p:pic>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D　</a:t>
            </a:r>
            <a:r>
              <a:rPr lang="zh-CN" altLang="en-US" sz="1530" kern="0" dirty="0">
                <a:solidFill>
                  <a:srgbClr val="000000"/>
                </a:solidFill>
                <a:latin typeface="Times New Roman" pitchFamily="65" charset="-122"/>
                <a:ea typeface="宋体" pitchFamily="65" charset="-122"/>
              </a:rPr>
              <a:t>镓(Ga)与铝同主族,均处于第ⅢA族,A项正确;Ga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与Al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的化学性质相似,可与盐</a:t>
            </a:r>
            <a:br>
              <a:rPr dirty="0"/>
            </a:br>
            <a:r>
              <a:rPr lang="zh-CN" altLang="en-US" sz="1530" kern="0" dirty="0">
                <a:solidFill>
                  <a:srgbClr val="000000"/>
                </a:solidFill>
                <a:latin typeface="Times New Roman" pitchFamily="65" charset="-122"/>
                <a:ea typeface="宋体" pitchFamily="65" charset="-122"/>
              </a:rPr>
              <a:t>酸反应生成GaCl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,B项正确;Ga(OH)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属于两性氢氧化物,与Al(OH)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的化学性质相似,能与NaOH</a:t>
            </a:r>
            <a:br>
              <a:rPr dirty="0"/>
            </a:br>
            <a:r>
              <a:rPr lang="zh-CN" altLang="en-US" sz="1530" kern="0" dirty="0">
                <a:solidFill>
                  <a:srgbClr val="000000"/>
                </a:solidFill>
                <a:latin typeface="Times New Roman" pitchFamily="65" charset="-122"/>
                <a:ea typeface="宋体" pitchFamily="65" charset="-122"/>
              </a:rPr>
              <a:t>溶液反应生成NaGaO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,C项正确;化学反应遵循强酸制弱酸的原理,在NaAlO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和NaGaO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的混合</a:t>
            </a:r>
            <a:br>
              <a:rPr dirty="0"/>
            </a:br>
            <a:r>
              <a:rPr lang="zh-CN" altLang="en-US" sz="1530" kern="0" dirty="0">
                <a:solidFill>
                  <a:srgbClr val="000000"/>
                </a:solidFill>
                <a:latin typeface="Times New Roman" pitchFamily="65" charset="-122"/>
                <a:ea typeface="宋体" pitchFamily="65" charset="-122"/>
              </a:rPr>
              <a:t>液中通入适量CO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,只生成Al(OH)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沉淀,而没有Ga(OH)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沉淀,可能是Ga(OH)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的酸性强于碳酸,</a:t>
            </a:r>
            <a:br>
              <a:rPr dirty="0"/>
            </a:br>
            <a:r>
              <a:rPr lang="zh-CN" altLang="en-US" sz="1530" kern="0" dirty="0">
                <a:solidFill>
                  <a:srgbClr val="000000"/>
                </a:solidFill>
                <a:latin typeface="Times New Roman" pitchFamily="65" charset="-122"/>
                <a:ea typeface="宋体" pitchFamily="65" charset="-122"/>
              </a:rPr>
              <a:t>则酸性:Al(OH)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&lt;Ga(OH)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,D项错误。</a:t>
            </a:r>
            <a:endParaRPr lang="zh-CN" altLang="en-US" dirty="0"/>
          </a:p>
        </p:txBody>
      </p:sp>
      <p:sp>
        <p:nvSpPr>
          <p:cNvPr id="3" name="TextBox 2"/>
          <p:cNvSpPr txBox="1"/>
          <p:nvPr/>
        </p:nvSpPr>
        <p:spPr>
          <a:xfrm>
            <a:off x="540000" y="283005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审题技巧</a:t>
            </a:r>
            <a:r>
              <a:rPr lang="zh-CN" altLang="en-US" sz="1530" kern="0" dirty="0">
                <a:solidFill>
                  <a:srgbClr val="000000"/>
                </a:solidFill>
                <a:latin typeface="Times New Roman" pitchFamily="65" charset="-122"/>
                <a:ea typeface="宋体" pitchFamily="65" charset="-122"/>
              </a:rPr>
              <a:t>　镓(Ga)和铝为同主族元素,题目提示镓的化合物与Al的化合物性质相似,注意图中</a:t>
            </a:r>
            <a:br>
              <a:rPr dirty="0"/>
            </a:br>
            <a:r>
              <a:rPr lang="zh-CN" altLang="en-US" sz="1530" kern="0" dirty="0">
                <a:solidFill>
                  <a:srgbClr val="000000"/>
                </a:solidFill>
                <a:latin typeface="Times New Roman" pitchFamily="65" charset="-122"/>
                <a:ea typeface="宋体" pitchFamily="65" charset="-122"/>
              </a:rPr>
              <a:t>的信息提取——通入适量CO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时只生成Al(OH)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沉淀。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214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600" b="1" dirty="0">
                <a:solidFill>
                  <a:srgbClr val="7030A0"/>
                </a:solidFill>
                <a:latin typeface="黑体" panose="02010609060101010101" pitchFamily="49" charset="-122"/>
                <a:ea typeface="黑体" panose="02010609060101010101" pitchFamily="49" charset="-122"/>
                <a:sym typeface="+mn-ea"/>
              </a:rPr>
              <a:t>二、非选择题(共30分)</a:t>
            </a:r>
          </a:p>
        </p:txBody>
      </p:sp>
      <p:sp>
        <p:nvSpPr>
          <p:cNvPr id="3" name="TextBox 2"/>
          <p:cNvSpPr txBox="1"/>
          <p:nvPr/>
        </p:nvSpPr>
        <p:spPr>
          <a:xfrm>
            <a:off x="540000" y="1420005"/>
            <a:ext cx="8127000" cy="48110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(2019广东深圳一模,26)(15分)室温下,某同学进行CO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反应的探究实验,回答下列问</a:t>
            </a:r>
            <a:br>
              <a:rPr dirty="0"/>
            </a:br>
            <a:r>
              <a:rPr lang="zh-CN" altLang="en-US" sz="1530" kern="0" dirty="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(1)用下图装置制备纯净的CO</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0326" kern="0" spc="28148" dirty="0">
                <a:solidFill>
                  <a:srgbClr val="000000"/>
                </a:solidFill>
                <a:latin typeface="Times New Roman" pitchFamily="65" charset="-122"/>
                <a:ea typeface="宋体" pitchFamily="65" charset="-122"/>
              </a:rPr>
              <a:t> </a:t>
            </a:r>
            <a:endParaRPr lang="en-US" altLang="zh-CN" sz="10326" kern="0" spc="28148"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①丙装置的名称是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,乙、丙装置中盛装的试剂分别是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中混有HCl,则HCl与Na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反应的化学方程式为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(2)按照下面的装置图进行实验(夹持装置略)。</a:t>
            </a:r>
            <a:endParaRPr lang="zh-CN" altLang="en-US" dirty="0"/>
          </a:p>
        </p:txBody>
      </p:sp>
      <p:pic>
        <p:nvPicPr>
          <p:cNvPr id="4" name="图片 3" descr="textimage140.jpeg"/>
          <p:cNvPicPr>
            <a:picLocks noChangeAspect="1"/>
          </p:cNvPicPr>
          <p:nvPr/>
        </p:nvPicPr>
        <p:blipFill>
          <a:blip r:embed="rId4"/>
          <a:stretch>
            <a:fillRect/>
          </a:stretch>
        </p:blipFill>
        <p:spPr>
          <a:xfrm>
            <a:off x="2928926" y="2545828"/>
            <a:ext cx="3143272" cy="1838170"/>
          </a:xfrm>
          <a:prstGeom prst="rect">
            <a:avLst/>
          </a:prstGeom>
        </p:spPr>
      </p:pic>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127000" cy="500489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8302" kern="0" spc="3812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424"/>
              </a:spcBef>
              <a:buNone/>
            </a:pPr>
            <a:r>
              <a:rPr lang="zh-CN" altLang="en-US" sz="1530" kern="0" dirty="0">
                <a:solidFill>
                  <a:srgbClr val="000000"/>
                </a:solidFill>
                <a:latin typeface="Times New Roman" pitchFamily="65" charset="-122"/>
                <a:ea typeface="宋体" pitchFamily="65" charset="-122"/>
              </a:rPr>
              <a:t>①先组装仪器,然后</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,再用注射器1抽取100 mL纯净的CO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,将其连接在K</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处,注射器2的活塞推到底后连接在K</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处,具支U形管中装入足量的Na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粉末与玻璃珠。</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②打开止水夹K</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、K</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,向右推动注射器1的活塞,可观察到的现象是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③实验过程中,需缓慢推入CO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,其目的是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,为达到相同目的,还可进行</a:t>
            </a:r>
            <a:br>
              <a:rPr dirty="0"/>
            </a:br>
            <a:r>
              <a:rPr lang="zh-CN" altLang="en-US" sz="1530" kern="0" dirty="0">
                <a:solidFill>
                  <a:srgbClr val="000000"/>
                </a:solidFill>
                <a:latin typeface="Times New Roman" pitchFamily="65" charset="-122"/>
                <a:ea typeface="宋体" pitchFamily="65" charset="-122"/>
              </a:rPr>
              <a:t>的操作是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(3)实验结束后,当注射器1的活塞推到底时,测得注射器2中气体体积为65 mL,则CO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的转化率</a:t>
            </a:r>
            <a:br>
              <a:rPr dirty="0"/>
            </a:br>
            <a:r>
              <a:rPr lang="zh-CN" altLang="en-US" sz="1530" kern="0" dirty="0">
                <a:solidFill>
                  <a:srgbClr val="000000"/>
                </a:solidFill>
                <a:latin typeface="Times New Roman" pitchFamily="65" charset="-122"/>
                <a:ea typeface="宋体" pitchFamily="65" charset="-122"/>
              </a:rPr>
              <a:t>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41.jpeg"/>
          <p:cNvPicPr>
            <a:picLocks noChangeAspect="1"/>
          </p:cNvPicPr>
          <p:nvPr/>
        </p:nvPicPr>
        <p:blipFill>
          <a:blip r:embed="rId4"/>
          <a:stretch>
            <a:fillRect/>
          </a:stretch>
        </p:blipFill>
        <p:spPr>
          <a:xfrm>
            <a:off x="2143108" y="991377"/>
            <a:ext cx="4410785" cy="1695908"/>
          </a:xfrm>
          <a:prstGeom prst="rect">
            <a:avLst/>
          </a:prstGeom>
        </p:spPr>
      </p:pic>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17232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(除标注外每空2分)(1)①干燥管(1分)　饱和碳酸氢钠溶液(1分)　CaCl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或P</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(1分)    </a:t>
            </a:r>
            <a:br>
              <a:rPr dirty="0"/>
            </a:br>
            <a:r>
              <a:rPr lang="zh-CN" altLang="en-US" sz="1530" kern="0" dirty="0">
                <a:solidFill>
                  <a:srgbClr val="000000"/>
                </a:solidFill>
                <a:latin typeface="Times New Roman" pitchFamily="65" charset="-122"/>
                <a:ea typeface="宋体" pitchFamily="65" charset="-122"/>
              </a:rPr>
              <a:t>②2Na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+4HCl</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4NaCl+2H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(2)①检查装置气密性　②U形管中的淡黄色粉末颜色逐渐变浅,注射器2的活塞向右(或外)移</a:t>
            </a:r>
            <a:br>
              <a:rPr dirty="0"/>
            </a:br>
            <a:r>
              <a:rPr lang="zh-CN" altLang="en-US" sz="1530" kern="0" dirty="0">
                <a:solidFill>
                  <a:srgbClr val="000000"/>
                </a:solidFill>
                <a:latin typeface="Times New Roman" pitchFamily="65" charset="-122"/>
                <a:ea typeface="宋体" pitchFamily="65" charset="-122"/>
              </a:rPr>
              <a:t>动　③使反应进行得更充分　多次往返推动注射器1和2的活塞</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(3)70%</a:t>
            </a:r>
            <a:endParaRPr lang="zh-CN" altLang="en-US" dirty="0"/>
          </a:p>
        </p:txBody>
      </p:sp>
      <p:pic>
        <p:nvPicPr>
          <p:cNvPr id="3" name="图片 3" descr="textimage142.jpeg"/>
          <p:cNvPicPr>
            <a:picLocks noChangeAspect="1"/>
          </p:cNvPicPr>
          <p:nvPr/>
        </p:nvPicPr>
        <p:blipFill>
          <a:blip r:embed="rId5" cstate="print"/>
          <a:stretch>
            <a:fillRect/>
          </a:stretch>
        </p:blipFill>
        <p:spPr>
          <a:xfrm>
            <a:off x="1857356" y="1277129"/>
            <a:ext cx="371475" cy="219075"/>
          </a:xfrm>
          <a:prstGeom prst="rect">
            <a:avLst/>
          </a:prstGeom>
        </p:spPr>
      </p:pic>
      <p:sp>
        <p:nvSpPr>
          <p:cNvPr id="4" name="TextBox 2"/>
          <p:cNvSpPr txBox="1"/>
          <p:nvPr/>
        </p:nvSpPr>
        <p:spPr>
          <a:xfrm>
            <a:off x="540000" y="2589444"/>
            <a:ext cx="8127000" cy="39380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(1)①丙装置为干燥管。甲装置中稀盐酸与大理石反应制备二氧化碳,制得的二氧化碳</a:t>
            </a:r>
            <a:br>
              <a:rPr dirty="0"/>
            </a:br>
            <a:r>
              <a:rPr lang="zh-CN" altLang="en-US" sz="1530" kern="0" dirty="0">
                <a:solidFill>
                  <a:srgbClr val="000000"/>
                </a:solidFill>
                <a:latin typeface="Times New Roman" pitchFamily="65" charset="-122"/>
                <a:ea typeface="宋体" pitchFamily="65" charset="-122"/>
              </a:rPr>
              <a:t>中混有氯化氢气体和水蒸气,故乙装置的作用是除去氯化氢气体,选择饱和碳酸氢钠溶液;丙装</a:t>
            </a:r>
            <a:br>
              <a:rPr dirty="0"/>
            </a:br>
            <a:r>
              <a:rPr lang="zh-CN" altLang="en-US" sz="1530" kern="0" dirty="0">
                <a:solidFill>
                  <a:srgbClr val="000000"/>
                </a:solidFill>
                <a:latin typeface="Times New Roman" pitchFamily="65" charset="-122"/>
                <a:ea typeface="宋体" pitchFamily="65" charset="-122"/>
              </a:rPr>
              <a:t>置的作用是吸收水蒸气,可用CaCl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或P</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。②HCl与Na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反应生成氯化钠、氧气和水,反应的</a:t>
            </a:r>
            <a:br>
              <a:rPr dirty="0"/>
            </a:br>
            <a:r>
              <a:rPr lang="zh-CN" altLang="en-US" sz="1530" kern="0" dirty="0">
                <a:solidFill>
                  <a:srgbClr val="000000"/>
                </a:solidFill>
                <a:latin typeface="Times New Roman" pitchFamily="65" charset="-122"/>
                <a:ea typeface="宋体" pitchFamily="65" charset="-122"/>
              </a:rPr>
              <a:t>化学方程式为2Na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+4HCl</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4NaCl+2H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↑。(2)①有气体参与的反应要检查装置气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密性。②二氧化碳与过氧化钠反应生成碳酸钠和氧气,可观察到U形管中的淡黄色粉末颜色</a:t>
            </a:r>
            <a:br>
              <a:rPr dirty="0"/>
            </a:br>
            <a:r>
              <a:rPr lang="zh-CN" altLang="en-US" sz="1530" kern="0" dirty="0">
                <a:solidFill>
                  <a:srgbClr val="000000"/>
                </a:solidFill>
                <a:latin typeface="Times New Roman" pitchFamily="65" charset="-122"/>
                <a:ea typeface="宋体" pitchFamily="65" charset="-122"/>
              </a:rPr>
              <a:t>逐渐变浅,注射器2的活塞向右(或外)移动。③为使反应更充分,CO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转化率更高,实验过程中需</a:t>
            </a:r>
            <a:br>
              <a:rPr dirty="0"/>
            </a:br>
            <a:r>
              <a:rPr lang="zh-CN" altLang="en-US" sz="1530" kern="0" dirty="0">
                <a:solidFill>
                  <a:srgbClr val="000000"/>
                </a:solidFill>
                <a:latin typeface="Times New Roman" pitchFamily="65" charset="-122"/>
                <a:ea typeface="宋体" pitchFamily="65" charset="-122"/>
              </a:rPr>
              <a:t>缓慢推入CO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,也可以多次往返推动注射器1和2的活塞。</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Δ</a:t>
            </a:r>
            <a:r>
              <a:rPr lang="zh-CN" altLang="en-US" sz="1530" i="1" kern="0" dirty="0">
                <a:solidFill>
                  <a:srgbClr val="000000"/>
                </a:solidFill>
                <a:latin typeface="Times New Roman" pitchFamily="65" charset="-122"/>
                <a:ea typeface="宋体" pitchFamily="65" charset="-122"/>
              </a:rPr>
              <a:t>V</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　　2</a:t>
            </a:r>
            <a:r>
              <a:rPr lang="zh-CN" altLang="en-US" sz="1530" i="1" kern="0" dirty="0">
                <a:solidFill>
                  <a:srgbClr val="000000"/>
                </a:solidFill>
                <a:latin typeface="Times New Roman" pitchFamily="65" charset="-122"/>
                <a:ea typeface="宋体" pitchFamily="65" charset="-122"/>
              </a:rPr>
              <a:t>V</a:t>
            </a:r>
            <a:r>
              <a:rPr lang="zh-CN" altLang="en-US" sz="1530" kern="0"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V</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气体减少的体积为参与反应的二氧化碳体积的一半,当Δ</a:t>
            </a:r>
            <a:r>
              <a:rPr lang="zh-CN" altLang="en-US" sz="1530" i="1" kern="0" dirty="0">
                <a:solidFill>
                  <a:srgbClr val="000000"/>
                </a:solidFill>
                <a:latin typeface="Times New Roman" pitchFamily="65" charset="-122"/>
                <a:ea typeface="宋体" pitchFamily="65" charset="-122"/>
              </a:rPr>
              <a:t>V</a:t>
            </a:r>
            <a:r>
              <a:rPr lang="zh-CN" altLang="en-US" sz="1530" kern="0" dirty="0">
                <a:solidFill>
                  <a:srgbClr val="000000"/>
                </a:solidFill>
                <a:latin typeface="Times New Roman" pitchFamily="65" charset="-122"/>
                <a:ea typeface="宋体" pitchFamily="65" charset="-122"/>
              </a:rPr>
              <a:t>=35 mL时,参与反应的二氧化碳为</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70 mL,则CO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的转化率是</a:t>
            </a:r>
            <a:r>
              <a:rPr lang="zh-CN" altLang="en-US" sz="2000" kern="0" spc="2724"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100%=70%。</a:t>
            </a:r>
            <a:endParaRPr lang="zh-CN" altLang="en-US" dirty="0"/>
          </a:p>
        </p:txBody>
      </p:sp>
      <p:pic>
        <p:nvPicPr>
          <p:cNvPr id="5" name="图片 3" descr="textimage143.jpeg"/>
          <p:cNvPicPr>
            <a:picLocks noChangeAspect="1"/>
          </p:cNvPicPr>
          <p:nvPr/>
        </p:nvPicPr>
        <p:blipFill>
          <a:blip r:embed="rId5" cstate="print"/>
          <a:stretch>
            <a:fillRect/>
          </a:stretch>
        </p:blipFill>
        <p:spPr>
          <a:xfrm>
            <a:off x="2798760" y="3718234"/>
            <a:ext cx="371474" cy="219074"/>
          </a:xfrm>
          <a:prstGeom prst="rect">
            <a:avLst/>
          </a:prstGeom>
        </p:spPr>
      </p:pic>
      <p:pic>
        <p:nvPicPr>
          <p:cNvPr id="6" name="图片 4" descr="textimage144.jpeg"/>
          <p:cNvPicPr>
            <a:picLocks noChangeAspect="1"/>
          </p:cNvPicPr>
          <p:nvPr/>
        </p:nvPicPr>
        <p:blipFill>
          <a:blip r:embed="rId5" cstate="print"/>
          <a:stretch>
            <a:fillRect/>
          </a:stretch>
        </p:blipFill>
        <p:spPr>
          <a:xfrm>
            <a:off x="1853623" y="5133466"/>
            <a:ext cx="371474" cy="219074"/>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val="1068540306"/>
              </p:ext>
            </p:extLst>
          </p:nvPr>
        </p:nvGraphicFramePr>
        <p:xfrm>
          <a:off x="2573818" y="6161033"/>
          <a:ext cx="600075" cy="428625"/>
        </p:xfrm>
        <a:graphic>
          <a:graphicData uri="http://schemas.openxmlformats.org/presentationml/2006/ole">
            <mc:AlternateContent xmlns:mc="http://schemas.openxmlformats.org/markup-compatibility/2006">
              <mc:Choice xmlns:v="urn:schemas-microsoft-com:vml" Requires="v">
                <p:oleObj spid="_x0000_s245763" name="Equation" r:id="rId6" imgW="604800" imgH="432000" progId="">
                  <p:embed/>
                </p:oleObj>
              </mc:Choice>
              <mc:Fallback>
                <p:oleObj name="Equation" r:id="rId6" imgW="604800" imgH="4320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73818" y="6161033"/>
                        <a:ext cx="60007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度Al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的主要工艺流程是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(以化学方程式表示)。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(2)分析二甲醚合成反应(ⅳ)对于CO转化率的影响</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(3)由H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和CO直接制备二甲醚(另一产物为水蒸气)的热化学方程式为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。根据化学反应原理,分析增加压强对直接制备二甲醚反应</a:t>
            </a:r>
            <a:br>
              <a:rPr dirty="0"/>
            </a:br>
            <a:r>
              <a:rPr lang="zh-CN" altLang="en-US" sz="1530" kern="0" dirty="0">
                <a:solidFill>
                  <a:srgbClr val="000000"/>
                </a:solidFill>
                <a:latin typeface="Times New Roman" pitchFamily="65" charset="-122"/>
                <a:ea typeface="宋体" pitchFamily="65" charset="-122"/>
              </a:rPr>
              <a:t>的影响</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(4)有研究者在催化剂(含Cu-Zn-Al-O和Al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)、压强为5.0 MPa的条件下,由H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和CO直接制备</a:t>
            </a:r>
            <a:br>
              <a:rPr dirty="0"/>
            </a:br>
            <a:r>
              <a:rPr lang="zh-CN" altLang="en-US" sz="1530" kern="0" dirty="0">
                <a:solidFill>
                  <a:srgbClr val="000000"/>
                </a:solidFill>
                <a:latin typeface="Times New Roman" pitchFamily="65" charset="-122"/>
                <a:ea typeface="宋体" pitchFamily="65" charset="-122"/>
              </a:rPr>
              <a:t>二甲醚,结果如图所示。其中CO转化率随温度升高而降低的原因是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690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2019山西孝义一模,26)(15分)溴化镁(MgBr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)可由金属镁在室温下与溴在乙醚中反应制得,</a:t>
            </a:r>
            <a:br>
              <a:rPr dirty="0"/>
            </a:br>
            <a:r>
              <a:rPr lang="zh-CN" altLang="en-US" sz="1530" kern="0" dirty="0">
                <a:solidFill>
                  <a:srgbClr val="000000"/>
                </a:solidFill>
                <a:latin typeface="Times New Roman" pitchFamily="65" charset="-122"/>
                <a:ea typeface="宋体" pitchFamily="65" charset="-122"/>
              </a:rPr>
              <a:t>利用如图所示装置制备溴化镁,并测定其产率。已知:</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①Mg和Br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反应剧烈且放热,MgBr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具有强吸水性;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(1)保存液溴时在瓶内加入适量的蒸馏水,其目的是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(2)球形干燥管中放入无水CaCl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的作用是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,仪器A的名称是</a:t>
            </a:r>
            <a:r>
              <a:rPr lang="zh-CN" altLang="en-US" sz="1530" u="sng" kern="0" dirty="0">
                <a:solidFill>
                  <a:srgbClr val="000000"/>
                </a:solidFill>
                <a:latin typeface="Times New Roman" pitchFamily="65" charset="-122"/>
                <a:ea typeface="宋体" pitchFamily="65" charset="-122"/>
              </a:rPr>
              <a:t>    </a:t>
            </a:r>
            <a:endParaRPr lang="en-US" altLang="zh-CN" sz="1530" u="sng" kern="0" dirty="0">
              <a:solidFill>
                <a:srgbClr val="000000"/>
              </a:solidFill>
              <a:latin typeface="Times New Roman" pitchFamily="65" charset="-122"/>
              <a:ea typeface="宋体" pitchFamily="65" charset="-122"/>
            </a:endParaRPr>
          </a:p>
          <a:p>
            <a:pPr eaLnBrk="0" latinLnBrk="1" hangingPunct="0">
              <a:lnSpc>
                <a:spcPct val="150000"/>
              </a:lnSpc>
            </a:pP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endParaRPr lang="zh-CN" altLang="en-US" dirty="0"/>
          </a:p>
        </p:txBody>
      </p:sp>
      <p:pic>
        <p:nvPicPr>
          <p:cNvPr id="3" name="图片 3" descr="textimage145.jpeg"/>
          <p:cNvPicPr>
            <a:picLocks noChangeAspect="1"/>
          </p:cNvPicPr>
          <p:nvPr/>
        </p:nvPicPr>
        <p:blipFill>
          <a:blip r:embed="rId4" cstate="print"/>
          <a:stretch>
            <a:fillRect/>
          </a:stretch>
        </p:blipFill>
        <p:spPr>
          <a:xfrm>
            <a:off x="2329182" y="2208790"/>
            <a:ext cx="371474" cy="219074"/>
          </a:xfrm>
          <a:prstGeom prst="rect">
            <a:avLst/>
          </a:prstGeom>
        </p:spPr>
      </p:pic>
      <p:pic>
        <p:nvPicPr>
          <p:cNvPr id="4" name="图片 4" descr="textimage146.jpeg"/>
          <p:cNvPicPr>
            <a:picLocks noChangeAspect="1"/>
          </p:cNvPicPr>
          <p:nvPr/>
        </p:nvPicPr>
        <p:blipFill>
          <a:blip r:embed="rId5"/>
          <a:stretch>
            <a:fillRect/>
          </a:stretch>
        </p:blipFill>
        <p:spPr>
          <a:xfrm>
            <a:off x="3143240" y="2563013"/>
            <a:ext cx="2600383" cy="2052934"/>
          </a:xfrm>
          <a:prstGeom prst="rect">
            <a:avLst/>
          </a:prstGeom>
        </p:spPr>
      </p:pic>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(3)实验时,应缓慢通入干燥的氮气,直至溴完全导入三颈烧瓶中。如果将所用液溴一次性全部</a:t>
            </a:r>
            <a:br>
              <a:rPr dirty="0"/>
            </a:br>
            <a:r>
              <a:rPr lang="zh-CN" altLang="en-US" sz="1530" kern="0" dirty="0">
                <a:solidFill>
                  <a:srgbClr val="000000"/>
                </a:solidFill>
                <a:latin typeface="Times New Roman" pitchFamily="65" charset="-122"/>
                <a:ea typeface="宋体" pitchFamily="65" charset="-122"/>
              </a:rPr>
              <a:t>加入三颈烧瓶中,其后果是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(4)反应完毕后恢复至室温过滤,将滤液转移至另一干燥的烧瓶中,冷却至0 ℃,析出晶体,再过</a:t>
            </a:r>
            <a:br>
              <a:rPr dirty="0"/>
            </a:br>
            <a:r>
              <a:rPr lang="zh-CN" altLang="en-US" sz="1530" kern="0" dirty="0">
                <a:solidFill>
                  <a:srgbClr val="000000"/>
                </a:solidFill>
                <a:latin typeface="Times New Roman" pitchFamily="65" charset="-122"/>
                <a:ea typeface="宋体" pitchFamily="65" charset="-122"/>
              </a:rPr>
              <a:t>滤得到三乙醚合溴化镁(MgBr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)粗品。第一次过滤得到的固体物质是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(5)常温下用苯溶解粗品,冷却至0 ℃,析出晶体,经操作a得到三乙醚合溴化镁,加热至160 ℃分</a:t>
            </a:r>
            <a:br>
              <a:rPr dirty="0"/>
            </a:br>
            <a:r>
              <a:rPr lang="zh-CN" altLang="en-US" sz="1530" kern="0" dirty="0">
                <a:solidFill>
                  <a:srgbClr val="000000"/>
                </a:solidFill>
                <a:latin typeface="Times New Roman" pitchFamily="65" charset="-122"/>
                <a:ea typeface="宋体" pitchFamily="65" charset="-122"/>
              </a:rPr>
              <a:t>解得到无水MgBr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产品。</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①操作a是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②写出三乙醚合溴化镁加热至160 ℃分解得无水MgBr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的化学方程式: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(6)反应开始前装入5.0 g镁屑和150 mL无水乙醚,无水MgBr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在干燥器中冷却到室温后,称量,其</a:t>
            </a:r>
            <a:br>
              <a:rPr dirty="0"/>
            </a:br>
            <a:r>
              <a:rPr lang="zh-CN" altLang="en-US" sz="1530" kern="0" dirty="0">
                <a:solidFill>
                  <a:srgbClr val="000000"/>
                </a:solidFill>
                <a:latin typeface="Times New Roman" pitchFamily="65" charset="-122"/>
                <a:ea typeface="宋体" pitchFamily="65" charset="-122"/>
              </a:rPr>
              <a:t>质量为29.8 g。则该实验制取MgBr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的产率是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(保留一位小数)。</a:t>
            </a:r>
            <a:endParaRPr lang="zh-CN" altLang="en-US" dirty="0"/>
          </a:p>
        </p:txBody>
      </p:sp>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77063"/>
            <a:ext cx="8127000" cy="25811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(除标注外每空2分)(1)防止液溴挥发(1分)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(2)防止空气中的水蒸气进入反应装置　球形冷凝管</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(3)反应过于剧烈,使反应过程难以控制</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(4)镁屑</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(5)①过滤、洗涤</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2131" kern="0" spc="326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endParaRPr lang="zh-CN" altLang="en-US" dirty="0"/>
          </a:p>
          <a:p>
            <a:pPr marL="0" indent="0" eaLnBrk="0" latinLnBrk="1" hangingPunct="0">
              <a:lnSpc>
                <a:spcPct val="150000"/>
              </a:lnSpc>
              <a:spcBef>
                <a:spcPts val="92"/>
              </a:spcBef>
              <a:buNone/>
            </a:pPr>
            <a:r>
              <a:rPr lang="zh-CN" altLang="en-US" sz="1530" kern="0" dirty="0">
                <a:solidFill>
                  <a:srgbClr val="000000"/>
                </a:solidFill>
                <a:latin typeface="Times New Roman" pitchFamily="65" charset="-122"/>
                <a:ea typeface="宋体" pitchFamily="65" charset="-122"/>
              </a:rPr>
              <a:t>(6)77.7%</a:t>
            </a:r>
            <a:endParaRPr lang="zh-CN" altLang="en-US" dirty="0"/>
          </a:p>
        </p:txBody>
      </p:sp>
      <p:pic>
        <p:nvPicPr>
          <p:cNvPr id="3" name="图片 3" descr="textimage147.jpeg"/>
          <p:cNvPicPr>
            <a:picLocks noChangeAspect="1"/>
          </p:cNvPicPr>
          <p:nvPr/>
        </p:nvPicPr>
        <p:blipFill>
          <a:blip r:embed="rId5" cstate="print"/>
          <a:stretch>
            <a:fillRect/>
          </a:stretch>
        </p:blipFill>
        <p:spPr>
          <a:xfrm>
            <a:off x="2268147" y="2589406"/>
            <a:ext cx="685800" cy="466725"/>
          </a:xfrm>
          <a:prstGeom prst="rect">
            <a:avLst/>
          </a:prstGeom>
        </p:spPr>
      </p:pic>
      <p:sp>
        <p:nvSpPr>
          <p:cNvPr id="4" name="TextBox 2"/>
          <p:cNvSpPr txBox="1"/>
          <p:nvPr/>
        </p:nvSpPr>
        <p:spPr>
          <a:xfrm>
            <a:off x="540000" y="3348831"/>
            <a:ext cx="8127000" cy="32196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(1)液溴易挥发,所以保存液溴时在瓶内加入适量的蒸馏水形成水封。(2)MgBr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具有强</a:t>
            </a:r>
            <a:br>
              <a:rPr dirty="0"/>
            </a:br>
            <a:r>
              <a:rPr lang="zh-CN" altLang="en-US" sz="1530" kern="0" dirty="0">
                <a:solidFill>
                  <a:srgbClr val="000000"/>
                </a:solidFill>
                <a:latin typeface="Times New Roman" pitchFamily="65" charset="-122"/>
                <a:ea typeface="宋体" pitchFamily="65" charset="-122"/>
              </a:rPr>
              <a:t>吸水性,反应应在无水环境中进行,无水CaCl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可以吸水,防止空气中的水蒸气进入;仪器A为球</a:t>
            </a:r>
            <a:br>
              <a:rPr dirty="0"/>
            </a:br>
            <a:r>
              <a:rPr lang="zh-CN" altLang="en-US" sz="1530" kern="0" dirty="0">
                <a:solidFill>
                  <a:srgbClr val="000000"/>
                </a:solidFill>
                <a:latin typeface="Times New Roman" pitchFamily="65" charset="-122"/>
                <a:ea typeface="宋体" pitchFamily="65" charset="-122"/>
              </a:rPr>
              <a:t>形冷凝管。(3)若将所用液溴一次性全部加入三颈烧瓶中,反应过于剧烈,使反应过程难以控</a:t>
            </a:r>
            <a:br>
              <a:rPr dirty="0"/>
            </a:br>
            <a:r>
              <a:rPr lang="zh-CN" altLang="en-US" sz="1530" kern="0" dirty="0">
                <a:solidFill>
                  <a:srgbClr val="000000"/>
                </a:solidFill>
                <a:latin typeface="Times New Roman" pitchFamily="65" charset="-122"/>
                <a:ea typeface="宋体" pitchFamily="65" charset="-122"/>
              </a:rPr>
              <a:t>制,所以通入氮气的速度不能过快。(4)反应完毕后恢复至室温,过滤除去的固体为未反应的镁</a:t>
            </a:r>
            <a:br>
              <a:rPr dirty="0"/>
            </a:br>
            <a:r>
              <a:rPr lang="zh-CN" altLang="en-US" sz="1530" kern="0" dirty="0">
                <a:solidFill>
                  <a:srgbClr val="000000"/>
                </a:solidFill>
                <a:latin typeface="Times New Roman" pitchFamily="65" charset="-122"/>
                <a:ea typeface="宋体" pitchFamily="65" charset="-122"/>
              </a:rPr>
              <a:t>屑。(5)①析出晶体之后,经过过滤、洗涤即可得到三乙醚合溴化镁。②三乙醚合溴化镁加热</a:t>
            </a:r>
            <a:br>
              <a:rPr dirty="0"/>
            </a:br>
            <a:r>
              <a:rPr lang="zh-CN" altLang="en-US" sz="1530" kern="0" dirty="0">
                <a:solidFill>
                  <a:srgbClr val="000000"/>
                </a:solidFill>
                <a:latin typeface="Times New Roman" pitchFamily="65" charset="-122"/>
                <a:ea typeface="宋体" pitchFamily="65" charset="-122"/>
              </a:rPr>
              <a:t>至160 ℃分解得到无水MgBr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产品,化学方程式为MgBr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2131" kern="0" spc="326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(6)根据Mg~MgBr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,理论上生成的</a:t>
            </a:r>
            <a:r>
              <a:rPr lang="zh-CN" altLang="en-US" sz="1530" i="1" kern="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(MgBr</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2098" kern="0" spc="7276" dirty="0">
                <a:solidFill>
                  <a:srgbClr val="000000"/>
                </a:solidFill>
                <a:latin typeface="Times New Roman" pitchFamily="65" charset="-122"/>
                <a:ea typeface="宋体" pitchFamily="65" charset="-122"/>
              </a:rPr>
              <a:t> </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38.33 g,则该实验制取MgBr</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214"/>
              </a:spcBef>
              <a:buNone/>
            </a:pPr>
            <a:r>
              <a:rPr lang="zh-CN" altLang="en-US" sz="1530" kern="0" dirty="0">
                <a:solidFill>
                  <a:srgbClr val="000000"/>
                </a:solidFill>
                <a:latin typeface="Times New Roman" pitchFamily="65" charset="-122"/>
                <a:ea typeface="宋体" pitchFamily="65" charset="-122"/>
              </a:rPr>
              <a:t>的产率为</a:t>
            </a:r>
            <a:r>
              <a:rPr lang="zh-CN" altLang="en-US" sz="2098" kern="0" spc="2551"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100%</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77.7%。</a:t>
            </a:r>
            <a:endParaRPr lang="zh-CN" altLang="en-US" dirty="0"/>
          </a:p>
        </p:txBody>
      </p:sp>
      <p:pic>
        <p:nvPicPr>
          <p:cNvPr id="5" name="图片 3" descr="textimage148.jpeg"/>
          <p:cNvPicPr>
            <a:picLocks noChangeAspect="1"/>
          </p:cNvPicPr>
          <p:nvPr/>
        </p:nvPicPr>
        <p:blipFill>
          <a:blip r:embed="rId5" cstate="print"/>
          <a:stretch>
            <a:fillRect/>
          </a:stretch>
        </p:blipFill>
        <p:spPr>
          <a:xfrm>
            <a:off x="6086000" y="5161174"/>
            <a:ext cx="685800" cy="466725"/>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val="238765884"/>
              </p:ext>
            </p:extLst>
          </p:nvPr>
        </p:nvGraphicFramePr>
        <p:xfrm>
          <a:off x="4217877" y="5669947"/>
          <a:ext cx="1190625" cy="457200"/>
        </p:xfrm>
        <a:graphic>
          <a:graphicData uri="http://schemas.openxmlformats.org/presentationml/2006/ole">
            <mc:AlternateContent xmlns:mc="http://schemas.openxmlformats.org/markup-compatibility/2006">
              <mc:Choice xmlns:v="urn:schemas-microsoft-com:vml" Requires="v">
                <p:oleObj spid="_x0000_s266245" name="Equation" r:id="rId6" imgW="1200000" imgH="460800" progId="">
                  <p:embed/>
                </p:oleObj>
              </mc:Choice>
              <mc:Fallback>
                <p:oleObj name="Equation" r:id="rId6" imgW="1200000" imgH="4608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7877" y="5669947"/>
                        <a:ext cx="11906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1317600" y="6238489"/>
          <a:ext cx="590550" cy="457200"/>
        </p:xfrm>
        <a:graphic>
          <a:graphicData uri="http://schemas.openxmlformats.org/presentationml/2006/ole">
            <mc:AlternateContent xmlns:mc="http://schemas.openxmlformats.org/markup-compatibility/2006">
              <mc:Choice xmlns:v="urn:schemas-microsoft-com:vml" Requires="v">
                <p:oleObj spid="_x0000_s266246" name="Equation" r:id="rId8" imgW="595200" imgH="460800" progId="">
                  <p:embed/>
                </p:oleObj>
              </mc:Choice>
              <mc:Fallback>
                <p:oleObj name="Equation" r:id="rId8" imgW="595200" imgH="4608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7600" y="6238489"/>
                        <a:ext cx="59055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C组　2017—2019年高考模拟·应用创新题组</a:t>
            </a:r>
          </a:p>
        </p:txBody>
      </p:sp>
      <p:sp>
        <p:nvSpPr>
          <p:cNvPr id="3" name="TextBox 2"/>
          <p:cNvSpPr txBox="1"/>
          <p:nvPr/>
        </p:nvSpPr>
        <p:spPr>
          <a:xfrm>
            <a:off x="540000" y="142000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 5·3原创冲刺卷五,10)下列实验操作、现象和结论均正确的是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graphicFrame>
        <p:nvGraphicFramePr>
          <p:cNvPr id="4" name="表格 3"/>
          <p:cNvGraphicFramePr>
            <a:graphicFrameLocks noGrp="1"/>
          </p:cNvGraphicFramePr>
          <p:nvPr/>
        </p:nvGraphicFramePr>
        <p:xfrm>
          <a:off x="540000" y="1790998"/>
          <a:ext cx="7740000" cy="2564519"/>
        </p:xfrm>
        <a:graphic>
          <a:graphicData uri="http://schemas.openxmlformats.org/drawingml/2006/table">
            <a:tbl>
              <a:tblPr/>
              <a:tblGrid>
                <a:gridCol w="460100">
                  <a:extLst>
                    <a:ext uri="{9D8B030D-6E8A-4147-A177-3AD203B41FA5}">
                      <a16:colId xmlns:a16="http://schemas.microsoft.com/office/drawing/2014/main" val="20000"/>
                    </a:ext>
                  </a:extLst>
                </a:gridCol>
                <a:gridCol w="2428892">
                  <a:extLst>
                    <a:ext uri="{9D8B030D-6E8A-4147-A177-3AD203B41FA5}">
                      <a16:colId xmlns:a16="http://schemas.microsoft.com/office/drawing/2014/main" val="20001"/>
                    </a:ext>
                  </a:extLst>
                </a:gridCol>
                <a:gridCol w="2214578">
                  <a:extLst>
                    <a:ext uri="{9D8B030D-6E8A-4147-A177-3AD203B41FA5}">
                      <a16:colId xmlns:a16="http://schemas.microsoft.com/office/drawing/2014/main" val="20002"/>
                    </a:ext>
                  </a:extLst>
                </a:gridCol>
                <a:gridCol w="2636430">
                  <a:extLst>
                    <a:ext uri="{9D8B030D-6E8A-4147-A177-3AD203B41FA5}">
                      <a16:colId xmlns:a16="http://schemas.microsoft.com/office/drawing/2014/main" val="20003"/>
                    </a:ext>
                  </a:extLst>
                </a:gridCol>
              </a:tblGrid>
              <a:tr h="37332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选项</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实验操作</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现象</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结论</a:t>
                      </a:r>
                    </a:p>
                  </a:txBody>
                  <a:tcPr marL="45720" marR="45720"/>
                </a:tc>
                <a:extLst>
                  <a:ext uri="{0D108BD9-81ED-4DB2-BD59-A6C34878D82A}">
                    <a16:rowId xmlns:a16="http://schemas.microsoft.com/office/drawing/2014/main" val="10000"/>
                  </a:ext>
                </a:extLst>
              </a:tr>
              <a:tr h="37332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将铝块放入浓硝酸中</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无明显现象</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二者在常温下不反应</a:t>
                      </a:r>
                    </a:p>
                  </a:txBody>
                  <a:tcPr marL="45720" marR="45720"/>
                </a:tc>
                <a:extLst>
                  <a:ext uri="{0D108BD9-81ED-4DB2-BD59-A6C34878D82A}">
                    <a16:rowId xmlns:a16="http://schemas.microsoft.com/office/drawing/2014/main" val="10001"/>
                  </a:ext>
                </a:extLst>
              </a:tr>
              <a:tr h="60264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用酒精灯加热Na</a:t>
                      </a:r>
                      <a:r>
                        <a:rPr lang="zh-CN" altLang="en-US" sz="1050" kern="0" baseline="-15000" dirty="0">
                          <a:solidFill>
                            <a:srgbClr val="000000"/>
                          </a:solidFill>
                          <a:latin typeface="Times New Roman" pitchFamily="65" charset="-122"/>
                          <a:ea typeface="宋体" pitchFamily="65" charset="-122"/>
                        </a:rPr>
                        <a:t>2</a:t>
                      </a:r>
                      <a:r>
                        <a:rPr lang="zh-CN" altLang="en-US" sz="1200" kern="0" dirty="0">
                          <a:solidFill>
                            <a:srgbClr val="000000"/>
                          </a:solidFill>
                          <a:latin typeface="Times New Roman" pitchFamily="65" charset="-122"/>
                          <a:ea typeface="宋体" pitchFamily="65" charset="-122"/>
                        </a:rPr>
                        <a:t>CO</a:t>
                      </a:r>
                      <a:r>
                        <a:rPr lang="zh-CN" altLang="en-US" sz="1050" kern="0" baseline="-15000" dirty="0">
                          <a:solidFill>
                            <a:srgbClr val="000000"/>
                          </a:solidFill>
                          <a:latin typeface="Times New Roman" pitchFamily="65" charset="-122"/>
                          <a:ea typeface="宋体" pitchFamily="65" charset="-122"/>
                        </a:rPr>
                        <a:t>3</a:t>
                      </a:r>
                      <a:r>
                        <a:rPr lang="zh-CN" altLang="en-US" sz="1200" kern="0" dirty="0">
                          <a:solidFill>
                            <a:srgbClr val="000000"/>
                          </a:solidFill>
                          <a:latin typeface="Times New Roman" pitchFamily="65" charset="-122"/>
                          <a:ea typeface="宋体" pitchFamily="65" charset="-122"/>
                        </a:rPr>
                        <a:t>和NaHCO</a:t>
                      </a:r>
                      <a:r>
                        <a:rPr lang="zh-CN" altLang="en-US" sz="1050" kern="0" baseline="-15000" dirty="0">
                          <a:solidFill>
                            <a:srgbClr val="000000"/>
                          </a:solidFill>
                          <a:latin typeface="Times New Roman" pitchFamily="65" charset="-122"/>
                          <a:ea typeface="宋体" pitchFamily="65" charset="-122"/>
                        </a:rPr>
                        <a:t>3</a:t>
                      </a:r>
                      <a:br>
                        <a:rPr sz="3200"/>
                      </a:br>
                      <a:r>
                        <a:rPr lang="zh-CN" altLang="en-US" sz="1200" kern="0" dirty="0">
                          <a:solidFill>
                            <a:srgbClr val="000000"/>
                          </a:solidFill>
                          <a:latin typeface="Times New Roman" pitchFamily="65" charset="-122"/>
                          <a:ea typeface="宋体" pitchFamily="65" charset="-122"/>
                        </a:rPr>
                        <a:t>的混合物</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产物能使澄清石灰水变浑浊</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两种物质均发生了分解反应</a:t>
                      </a:r>
                    </a:p>
                  </a:txBody>
                  <a:tcPr marL="45720" marR="45720"/>
                </a:tc>
                <a:extLst>
                  <a:ext uri="{0D108BD9-81ED-4DB2-BD59-A6C34878D82A}">
                    <a16:rowId xmlns:a16="http://schemas.microsoft.com/office/drawing/2014/main" val="10002"/>
                  </a:ext>
                </a:extLst>
              </a:tr>
              <a:tr h="60264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向含有Ca</a:t>
                      </a:r>
                      <a:r>
                        <a:rPr lang="zh-CN" altLang="en-US" sz="1050" kern="0" baseline="59000" dirty="0">
                          <a:solidFill>
                            <a:srgbClr val="000000"/>
                          </a:solidFill>
                          <a:latin typeface="Times New Roman" pitchFamily="65" charset="-122"/>
                          <a:ea typeface="宋体" pitchFamily="65" charset="-122"/>
                        </a:rPr>
                        <a:t>2+</a:t>
                      </a:r>
                      <a:r>
                        <a:rPr lang="zh-CN" altLang="en-US" sz="1200" kern="0" dirty="0">
                          <a:solidFill>
                            <a:srgbClr val="000000"/>
                          </a:solidFill>
                          <a:latin typeface="Times New Roman" pitchFamily="65" charset="-122"/>
                          <a:ea typeface="宋体" pitchFamily="65" charset="-122"/>
                        </a:rPr>
                        <a:t>、Mg</a:t>
                      </a:r>
                      <a:r>
                        <a:rPr lang="zh-CN" altLang="en-US" sz="1050" kern="0" baseline="59000" dirty="0">
                          <a:solidFill>
                            <a:srgbClr val="000000"/>
                          </a:solidFill>
                          <a:latin typeface="Times New Roman" pitchFamily="65" charset="-122"/>
                          <a:ea typeface="宋体" pitchFamily="65" charset="-122"/>
                        </a:rPr>
                        <a:t>2+</a:t>
                      </a:r>
                      <a:r>
                        <a:rPr lang="zh-CN" altLang="en-US" sz="1200" kern="0" dirty="0">
                          <a:solidFill>
                            <a:srgbClr val="000000"/>
                          </a:solidFill>
                          <a:latin typeface="Times New Roman" pitchFamily="65" charset="-122"/>
                          <a:ea typeface="宋体" pitchFamily="65" charset="-122"/>
                        </a:rPr>
                        <a:t>的澄清食盐水</a:t>
                      </a:r>
                      <a:br>
                        <a:rPr sz="3200" dirty="0"/>
                      </a:br>
                      <a:r>
                        <a:rPr lang="zh-CN" altLang="en-US" sz="1200" kern="0" dirty="0">
                          <a:solidFill>
                            <a:srgbClr val="000000"/>
                          </a:solidFill>
                          <a:latin typeface="Times New Roman" pitchFamily="65" charset="-122"/>
                          <a:ea typeface="宋体" pitchFamily="65" charset="-122"/>
                        </a:rPr>
                        <a:t>中,滴加过量的NaOH溶液</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溶液变浑浊</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溶液变浑浊的原因是生成了Mg</a:t>
                      </a:r>
                      <a:br>
                        <a:rPr sz="3200"/>
                      </a:br>
                      <a:r>
                        <a:rPr lang="zh-CN" altLang="en-US" sz="1200" kern="0" dirty="0">
                          <a:solidFill>
                            <a:srgbClr val="000000"/>
                          </a:solidFill>
                          <a:latin typeface="Times New Roman" pitchFamily="65" charset="-122"/>
                          <a:ea typeface="宋体" pitchFamily="65" charset="-122"/>
                        </a:rPr>
                        <a:t>(OH)</a:t>
                      </a:r>
                      <a:r>
                        <a:rPr lang="zh-CN" altLang="en-US" sz="1050" kern="0" baseline="-15000" dirty="0">
                          <a:solidFill>
                            <a:srgbClr val="000000"/>
                          </a:solidFill>
                          <a:latin typeface="Times New Roman" pitchFamily="65" charset="-122"/>
                          <a:ea typeface="宋体" pitchFamily="65" charset="-122"/>
                        </a:rPr>
                        <a:t>2</a:t>
                      </a:r>
                      <a:r>
                        <a:rPr lang="zh-CN" altLang="en-US" sz="1200" kern="0" dirty="0">
                          <a:solidFill>
                            <a:srgbClr val="000000"/>
                          </a:solidFill>
                          <a:latin typeface="Times New Roman" pitchFamily="65" charset="-122"/>
                          <a:ea typeface="宋体" pitchFamily="65" charset="-122"/>
                        </a:rPr>
                        <a:t>和Ca(OH)</a:t>
                      </a:r>
                      <a:r>
                        <a:rPr lang="zh-CN" altLang="en-US" sz="1050" kern="0" baseline="-15000" dirty="0">
                          <a:solidFill>
                            <a:srgbClr val="000000"/>
                          </a:solidFill>
                          <a:latin typeface="Times New Roman" pitchFamily="65" charset="-122"/>
                          <a:ea typeface="宋体" pitchFamily="65" charset="-122"/>
                        </a:rPr>
                        <a:t>2</a:t>
                      </a:r>
                    </a:p>
                  </a:txBody>
                  <a:tcPr marL="45720" marR="45720"/>
                </a:tc>
                <a:extLst>
                  <a:ext uri="{0D108BD9-81ED-4DB2-BD59-A6C34878D82A}">
                    <a16:rowId xmlns:a16="http://schemas.microsoft.com/office/drawing/2014/main" val="10003"/>
                  </a:ext>
                </a:extLst>
              </a:tr>
              <a:tr h="60264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氯水滴入含有KSCN的FeCl</a:t>
                      </a:r>
                      <a:r>
                        <a:rPr lang="zh-CN" altLang="en-US" sz="1050" kern="0" baseline="-15000" dirty="0">
                          <a:solidFill>
                            <a:srgbClr val="000000"/>
                          </a:solidFill>
                          <a:latin typeface="Times New Roman" pitchFamily="65" charset="-122"/>
                          <a:ea typeface="宋体" pitchFamily="65" charset="-122"/>
                        </a:rPr>
                        <a:t>2</a:t>
                      </a:r>
                      <a:r>
                        <a:rPr lang="zh-CN" altLang="en-US" sz="1200" kern="0" dirty="0">
                          <a:solidFill>
                            <a:srgbClr val="000000"/>
                          </a:solidFill>
                          <a:latin typeface="Times New Roman" pitchFamily="65" charset="-122"/>
                          <a:ea typeface="宋体" pitchFamily="65" charset="-122"/>
                        </a:rPr>
                        <a:t>溶液</a:t>
                      </a:r>
                      <a:br>
                        <a:rPr sz="3200"/>
                      </a:br>
                      <a:r>
                        <a:rPr lang="zh-CN" altLang="en-US" sz="1200" kern="0" dirty="0">
                          <a:solidFill>
                            <a:srgbClr val="000000"/>
                          </a:solidFill>
                          <a:latin typeface="Times New Roman" pitchFamily="65" charset="-122"/>
                          <a:ea typeface="宋体" pitchFamily="65" charset="-122"/>
                        </a:rPr>
                        <a:t>中</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溶液显红色</a:t>
                      </a: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实验中发生的离子反应只有2Fe</a:t>
                      </a:r>
                      <a:r>
                        <a:rPr lang="zh-CN" altLang="en-US" sz="1050" kern="0" baseline="59000" dirty="0">
                          <a:solidFill>
                            <a:srgbClr val="000000"/>
                          </a:solidFill>
                          <a:latin typeface="Times New Roman" pitchFamily="65" charset="-122"/>
                          <a:ea typeface="宋体" pitchFamily="65" charset="-122"/>
                        </a:rPr>
                        <a:t>2+</a:t>
                      </a:r>
                      <a:br>
                        <a:rPr sz="3200" dirty="0"/>
                      </a:br>
                      <a:r>
                        <a:rPr lang="zh-CN" altLang="en-US" sz="1200" kern="0" dirty="0">
                          <a:solidFill>
                            <a:srgbClr val="000000"/>
                          </a:solidFill>
                          <a:latin typeface="Times New Roman" pitchFamily="65" charset="-122"/>
                          <a:ea typeface="宋体" pitchFamily="65" charset="-122"/>
                        </a:rPr>
                        <a:t>+Cl</a:t>
                      </a:r>
                      <a:r>
                        <a:rPr lang="zh-CN" altLang="en-US" sz="1050" kern="0" baseline="-15000" dirty="0">
                          <a:solidFill>
                            <a:srgbClr val="000000"/>
                          </a:solidFill>
                          <a:latin typeface="Times New Roman" pitchFamily="65" charset="-122"/>
                          <a:ea typeface="宋体" pitchFamily="65" charset="-122"/>
                        </a:rPr>
                        <a:t>2</a:t>
                      </a:r>
                      <a:r>
                        <a:rPr lang="zh-CN" altLang="en-US" sz="1200" kern="0" spc="1115" dirty="0">
                          <a:solidFill>
                            <a:srgbClr val="000000"/>
                          </a:solidFill>
                          <a:latin typeface="Times New Roman" pitchFamily="65" charset="-122"/>
                          <a:ea typeface="宋体" pitchFamily="65" charset="-122"/>
                        </a:rPr>
                        <a:t> </a:t>
                      </a:r>
                      <a:r>
                        <a:rPr lang="zh-CN" altLang="en-US" sz="1200" kern="0" dirty="0">
                          <a:solidFill>
                            <a:srgbClr val="000000"/>
                          </a:solidFill>
                          <a:latin typeface="Times New Roman" pitchFamily="65" charset="-122"/>
                          <a:ea typeface="宋体" pitchFamily="65" charset="-122"/>
                        </a:rPr>
                        <a:t> 2Fe</a:t>
                      </a:r>
                      <a:r>
                        <a:rPr lang="zh-CN" altLang="en-US" sz="1050" kern="0" baseline="59000" dirty="0">
                          <a:solidFill>
                            <a:srgbClr val="000000"/>
                          </a:solidFill>
                          <a:latin typeface="Times New Roman" pitchFamily="65" charset="-122"/>
                          <a:ea typeface="宋体" pitchFamily="65" charset="-122"/>
                        </a:rPr>
                        <a:t>3+</a:t>
                      </a:r>
                      <a:r>
                        <a:rPr lang="zh-CN" altLang="en-US" sz="1200" kern="0" dirty="0">
                          <a:solidFill>
                            <a:srgbClr val="000000"/>
                          </a:solidFill>
                          <a:latin typeface="Times New Roman" pitchFamily="65" charset="-122"/>
                          <a:ea typeface="宋体" pitchFamily="65" charset="-122"/>
                        </a:rPr>
                        <a:t>+2Cl</a:t>
                      </a:r>
                      <a:r>
                        <a:rPr lang="zh-CN" altLang="en-US" sz="1050" kern="0" baseline="59000" dirty="0">
                          <a:solidFill>
                            <a:srgbClr val="000000"/>
                          </a:solidFill>
                          <a:latin typeface="Times New Roman" pitchFamily="65" charset="-122"/>
                          <a:ea typeface="宋体" pitchFamily="65" charset="-122"/>
                        </a:rPr>
                        <a:t>-</a:t>
                      </a:r>
                    </a:p>
                  </a:txBody>
                  <a:tcPr marL="45720" marR="45720"/>
                </a:tc>
                <a:extLst>
                  <a:ext uri="{0D108BD9-81ED-4DB2-BD59-A6C34878D82A}">
                    <a16:rowId xmlns:a16="http://schemas.microsoft.com/office/drawing/2014/main" val="10004"/>
                  </a:ext>
                </a:extLst>
              </a:tr>
            </a:tbl>
          </a:graphicData>
        </a:graphic>
      </p:graphicFrame>
      <p:pic>
        <p:nvPicPr>
          <p:cNvPr id="5" name="图片 4" descr="textimage149.jpeg"/>
          <p:cNvPicPr>
            <a:picLocks noChangeAspect="1"/>
          </p:cNvPicPr>
          <p:nvPr/>
        </p:nvPicPr>
        <p:blipFill>
          <a:blip r:embed="rId4" cstate="print"/>
          <a:stretch>
            <a:fillRect/>
          </a:stretch>
        </p:blipFill>
        <p:spPr>
          <a:xfrm>
            <a:off x="6000760" y="4206088"/>
            <a:ext cx="247649" cy="142875"/>
          </a:xfrm>
          <a:prstGeom prst="rect">
            <a:avLst/>
          </a:prstGeom>
        </p:spPr>
      </p:pic>
      <p:sp>
        <p:nvSpPr>
          <p:cNvPr id="6" name="TextBox 2"/>
          <p:cNvSpPr txBox="1"/>
          <p:nvPr/>
        </p:nvSpPr>
        <p:spPr>
          <a:xfrm>
            <a:off x="500034" y="456327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常温下铝遇浓硝酸发生“钝化”,不能看到明显现象,但钝化属于化学变化。用酒</a:t>
            </a:r>
            <a:br>
              <a:rPr dirty="0"/>
            </a:br>
            <a:r>
              <a:rPr lang="zh-CN" altLang="en-US" sz="1530" kern="0" dirty="0">
                <a:solidFill>
                  <a:srgbClr val="000000"/>
                </a:solidFill>
                <a:latin typeface="Times New Roman" pitchFamily="65" charset="-122"/>
                <a:ea typeface="宋体" pitchFamily="65" charset="-122"/>
              </a:rPr>
              <a:t>精灯加热Na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的混合物时,只有NaHCO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能够分解。Mg(OH)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难溶于水,Ca(OH)</a:t>
            </a:r>
            <a:r>
              <a:rPr lang="zh-CN" altLang="en-US" sz="1152" kern="0" baseline="-15000" dirty="0">
                <a:solidFill>
                  <a:srgbClr val="000000"/>
                </a:solidFill>
                <a:latin typeface="Times New Roman" pitchFamily="65" charset="-122"/>
                <a:ea typeface="宋体" pitchFamily="65" charset="-122"/>
              </a:rPr>
              <a:t>2</a:t>
            </a:r>
            <a:br>
              <a:rPr dirty="0"/>
            </a:br>
            <a:r>
              <a:rPr lang="zh-CN" altLang="en-US" sz="1530" kern="0" dirty="0">
                <a:solidFill>
                  <a:srgbClr val="000000"/>
                </a:solidFill>
                <a:latin typeface="Times New Roman" pitchFamily="65" charset="-122"/>
                <a:ea typeface="宋体" pitchFamily="65" charset="-122"/>
              </a:rPr>
              <a:t>微溶于水,在题设条件下二者均会沉淀。D项实验中发生的离子反应还有Fe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+3SCN</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Fe(SCN)</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7" name="图片 3" descr="textimage150.jpeg"/>
          <p:cNvPicPr>
            <a:picLocks noChangeAspect="1"/>
          </p:cNvPicPr>
          <p:nvPr/>
        </p:nvPicPr>
        <p:blipFill>
          <a:blip r:embed="rId5" cstate="print"/>
          <a:stretch>
            <a:fillRect/>
          </a:stretch>
        </p:blipFill>
        <p:spPr>
          <a:xfrm>
            <a:off x="7436212" y="5338259"/>
            <a:ext cx="371474" cy="219075"/>
          </a:xfrm>
          <a:prstGeom prst="rect">
            <a:avLst/>
          </a:prstGeom>
        </p:spPr>
      </p:pic>
      <p:sp>
        <p:nvSpPr>
          <p:cNvPr id="8" name="TextBox 2"/>
          <p:cNvSpPr txBox="1"/>
          <p:nvPr/>
        </p:nvSpPr>
        <p:spPr>
          <a:xfrm>
            <a:off x="516966" y="599203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审题方法</a:t>
            </a:r>
            <a:r>
              <a:rPr lang="zh-CN" altLang="en-US" sz="1530" kern="0" dirty="0">
                <a:solidFill>
                  <a:srgbClr val="000000"/>
                </a:solidFill>
                <a:latin typeface="Times New Roman" pitchFamily="65" charset="-122"/>
                <a:ea typeface="宋体" pitchFamily="65" charset="-122"/>
              </a:rPr>
              <a:t>　明确题目要求——实验操作、现象、结论均正确,且注意实验现象与实验结论之</a:t>
            </a:r>
            <a:br>
              <a:rPr dirty="0"/>
            </a:br>
            <a:r>
              <a:rPr lang="zh-CN" altLang="en-US" sz="1530" kern="0" dirty="0">
                <a:solidFill>
                  <a:srgbClr val="000000"/>
                </a:solidFill>
                <a:latin typeface="Times New Roman" pitchFamily="65" charset="-122"/>
                <a:ea typeface="宋体" pitchFamily="65" charset="-122"/>
              </a:rPr>
              <a:t>间的因果关系。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2017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(2019 5·3原创预测卷四,7)碱式碳酸铝镁[Mg</a:t>
            </a:r>
            <a:r>
              <a:rPr lang="zh-CN" altLang="en-US" sz="1152" i="1"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Al</a:t>
            </a:r>
            <a:r>
              <a:rPr lang="zh-CN" altLang="en-US" sz="1152" i="1" kern="0" baseline="-15000" dirty="0">
                <a:solidFill>
                  <a:srgbClr val="000000"/>
                </a:solidFill>
                <a:latin typeface="Times New Roman" pitchFamily="65" charset="-122"/>
                <a:ea typeface="宋体" pitchFamily="65" charset="-122"/>
              </a:rPr>
              <a:t>b</a:t>
            </a:r>
            <a:r>
              <a:rPr lang="zh-CN" altLang="en-US" sz="1530" kern="0" dirty="0">
                <a:solidFill>
                  <a:srgbClr val="000000"/>
                </a:solidFill>
                <a:latin typeface="Times New Roman" pitchFamily="65" charset="-122"/>
                <a:ea typeface="宋体" pitchFamily="65" charset="-122"/>
              </a:rPr>
              <a:t>(OH)</a:t>
            </a:r>
            <a:r>
              <a:rPr lang="zh-CN" altLang="en-US" sz="1152" i="1" kern="0" baseline="-1500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i="1" kern="0" baseline="-15000" dirty="0">
                <a:solidFill>
                  <a:srgbClr val="000000"/>
                </a:solidFill>
                <a:latin typeface="Times New Roman" pitchFamily="65" charset="-122"/>
                <a:ea typeface="宋体" pitchFamily="65" charset="-122"/>
              </a:rPr>
              <a:t>d</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O]常用作塑料阻燃剂,在一定</a:t>
            </a:r>
            <a:br>
              <a:rPr dirty="0"/>
            </a:br>
            <a:r>
              <a:rPr lang="zh-CN" altLang="en-US" sz="1530" kern="0" dirty="0">
                <a:solidFill>
                  <a:srgbClr val="000000"/>
                </a:solidFill>
                <a:latin typeface="Times New Roman" pitchFamily="65" charset="-122"/>
                <a:ea typeface="宋体" pitchFamily="65" charset="-122"/>
              </a:rPr>
              <a:t>条件下相关转化如下图所示。下列说法正确的是</a:t>
            </a:r>
            <a:r>
              <a:rPr lang="zh-CN" altLang="en-US" sz="1197" kern="0" spc="3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4384" kern="0" spc="41815"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943"/>
              </a:spcBef>
              <a:buNone/>
            </a:pPr>
            <a:r>
              <a:rPr lang="zh-CN" altLang="en-US" sz="1530" kern="0" dirty="0">
                <a:solidFill>
                  <a:srgbClr val="000000"/>
                </a:solidFill>
                <a:latin typeface="Times New Roman" pitchFamily="65" charset="-122"/>
                <a:ea typeface="宋体" pitchFamily="65" charset="-122"/>
              </a:rPr>
              <a:t>A.工业上用CO还原Al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的方法制取金属Al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B.气体Q可能为NH</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C.碱式碳酸铝镁用作阻燃剂是因为其分解吸收大量热且产生熔点较高的物质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D.操作1为过滤,操作2为加热蒸发</a:t>
            </a:r>
            <a:endParaRPr lang="zh-CN" altLang="en-US" dirty="0"/>
          </a:p>
        </p:txBody>
      </p:sp>
      <p:pic>
        <p:nvPicPr>
          <p:cNvPr id="3" name="图片 3" descr="textimage151.jpeg"/>
          <p:cNvPicPr>
            <a:picLocks noChangeAspect="1"/>
          </p:cNvPicPr>
          <p:nvPr/>
        </p:nvPicPr>
        <p:blipFill>
          <a:blip r:embed="rId4"/>
          <a:stretch>
            <a:fillRect/>
          </a:stretch>
        </p:blipFill>
        <p:spPr>
          <a:xfrm>
            <a:off x="1420732" y="1777195"/>
            <a:ext cx="5865912" cy="1123665"/>
          </a:xfrm>
          <a:prstGeom prst="rect">
            <a:avLst/>
          </a:prstGeom>
        </p:spPr>
      </p:pic>
      <p:sp>
        <p:nvSpPr>
          <p:cNvPr id="4" name="TextBox 2"/>
          <p:cNvSpPr txBox="1"/>
          <p:nvPr/>
        </p:nvSpPr>
        <p:spPr>
          <a:xfrm>
            <a:off x="540000" y="427086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C</a:t>
            </a:r>
            <a:r>
              <a:rPr lang="zh-CN" altLang="en-US" sz="1530" kern="0" dirty="0">
                <a:solidFill>
                  <a:srgbClr val="000000"/>
                </a:solidFill>
                <a:latin typeface="Times New Roman" pitchFamily="65" charset="-122"/>
                <a:ea typeface="宋体" pitchFamily="65" charset="-122"/>
              </a:rPr>
              <a:t>　工业上用电解熔融Al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的方法制取金属Al,A项错误;根据流程图可知,烧渣的成分</a:t>
            </a:r>
            <a:br>
              <a:rPr dirty="0"/>
            </a:br>
            <a:r>
              <a:rPr lang="zh-CN" altLang="en-US" sz="1530" kern="0" dirty="0">
                <a:solidFill>
                  <a:srgbClr val="000000"/>
                </a:solidFill>
                <a:latin typeface="Times New Roman" pitchFamily="65" charset="-122"/>
                <a:ea typeface="宋体" pitchFamily="65" charset="-122"/>
              </a:rPr>
              <a:t>为氧化镁和氧化铝,氧化铝具有两性,能溶于强碱溶液,溶液X可能为NaOH溶液,则溶液Z为</a:t>
            </a:r>
            <a:br>
              <a:rPr dirty="0"/>
            </a:br>
            <a:r>
              <a:rPr lang="zh-CN" altLang="en-US" sz="1530" kern="0" dirty="0">
                <a:solidFill>
                  <a:srgbClr val="000000"/>
                </a:solidFill>
                <a:latin typeface="Times New Roman" pitchFamily="65" charset="-122"/>
                <a:ea typeface="宋体" pitchFamily="65" charset="-122"/>
              </a:rPr>
              <a:t>NaAlO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溶液,气体Q可能为CO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,不可能为NH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,B项错误;碱式碳酸铝镁分解吸热,且生成的氧化</a:t>
            </a:r>
            <a:br>
              <a:rPr dirty="0"/>
            </a:br>
            <a:r>
              <a:rPr lang="zh-CN" altLang="en-US" sz="1530" kern="0" dirty="0">
                <a:solidFill>
                  <a:srgbClr val="000000"/>
                </a:solidFill>
                <a:latin typeface="Times New Roman" pitchFamily="65" charset="-122"/>
                <a:ea typeface="宋体" pitchFamily="65" charset="-122"/>
              </a:rPr>
              <a:t>镁和氧化铝熔点高、不燃烧,故可用作阻燃剂,C项正确;氯化镁是强酸弱碱盐,加热蒸发得到的</a:t>
            </a:r>
            <a:br>
              <a:rPr dirty="0"/>
            </a:br>
            <a:r>
              <a:rPr lang="zh-CN" altLang="en-US" sz="1530" kern="0" dirty="0">
                <a:solidFill>
                  <a:srgbClr val="000000"/>
                </a:solidFill>
                <a:latin typeface="Times New Roman" pitchFamily="65" charset="-122"/>
                <a:ea typeface="宋体" pitchFamily="65" charset="-122"/>
              </a:rPr>
              <a:t>是氢氧化镁固体,要得到氯化镁固体,应在氯化氢气流中蒸发,D项错误。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0489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(2019 5·3原创冲刺卷九,26)钠位于元素周期表的第三周期ⅠA族,性质特别活泼,在自然界主</a:t>
            </a:r>
            <a:br>
              <a:rPr dirty="0"/>
            </a:br>
            <a:r>
              <a:rPr lang="zh-CN" altLang="en-US" sz="1530" kern="0" dirty="0">
                <a:solidFill>
                  <a:srgbClr val="000000"/>
                </a:solidFill>
                <a:latin typeface="Times New Roman" pitchFamily="65" charset="-122"/>
                <a:ea typeface="宋体" pitchFamily="65" charset="-122"/>
              </a:rPr>
              <a:t>要以化合态形式存在。</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Ⅰ.某实验小组用下列装置进行“钠与二氧化碳反应”的实验探究(尾气处理装置已略去)。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已知:常温下,CO能使一些化合物中的金属离子被还原。例如:PdCl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Pd+CO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HCl,反应生成黑色的金属钯,此反应也可用来检测微量CO的存在。</a:t>
            </a:r>
            <a:endParaRPr lang="zh-CN" altLang="en-US" dirty="0"/>
          </a:p>
          <a:p>
            <a:pPr marL="0" indent="0" eaLnBrk="0" latinLnBrk="1" hangingPunct="0">
              <a:lnSpc>
                <a:spcPct val="150000"/>
              </a:lnSpc>
              <a:spcBef>
                <a:spcPts val="0"/>
              </a:spcBef>
              <a:buNone/>
            </a:pPr>
            <a:r>
              <a:rPr lang="zh-CN" altLang="en-US" sz="8302" kern="0" spc="4652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424"/>
              </a:spcBef>
              <a:buNone/>
            </a:pPr>
            <a:r>
              <a:rPr lang="zh-CN" altLang="en-US" sz="1530" kern="0" dirty="0">
                <a:solidFill>
                  <a:srgbClr val="000000"/>
                </a:solidFill>
                <a:latin typeface="Times New Roman" pitchFamily="65" charset="-122"/>
                <a:ea typeface="宋体" pitchFamily="65" charset="-122"/>
              </a:rPr>
              <a:t>请回答下列问题: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(1)若要制取干燥、纯净的CO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气体,装置②中应盛放的试剂是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溶液,装置③中</a:t>
            </a:r>
            <a:br>
              <a:rPr dirty="0"/>
            </a:br>
            <a:r>
              <a:rPr lang="zh-CN" altLang="en-US" sz="1530" kern="0" dirty="0">
                <a:solidFill>
                  <a:srgbClr val="000000"/>
                </a:solidFill>
                <a:latin typeface="Times New Roman" pitchFamily="65" charset="-122"/>
                <a:ea typeface="宋体" pitchFamily="65" charset="-122"/>
              </a:rPr>
              <a:t>应盛放的试剂是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52.jpeg"/>
          <p:cNvPicPr>
            <a:picLocks noChangeAspect="1"/>
          </p:cNvPicPr>
          <p:nvPr/>
        </p:nvPicPr>
        <p:blipFill>
          <a:blip r:embed="rId4" cstate="print"/>
          <a:stretch>
            <a:fillRect/>
          </a:stretch>
        </p:blipFill>
        <p:spPr>
          <a:xfrm>
            <a:off x="6888564" y="2208790"/>
            <a:ext cx="371474" cy="219074"/>
          </a:xfrm>
          <a:prstGeom prst="rect">
            <a:avLst/>
          </a:prstGeom>
        </p:spPr>
      </p:pic>
      <p:pic>
        <p:nvPicPr>
          <p:cNvPr id="4" name="图片 4" descr="textimage153.jpeg"/>
          <p:cNvPicPr>
            <a:picLocks noChangeAspect="1"/>
          </p:cNvPicPr>
          <p:nvPr/>
        </p:nvPicPr>
        <p:blipFill>
          <a:blip r:embed="rId5"/>
          <a:stretch>
            <a:fillRect/>
          </a:stretch>
        </p:blipFill>
        <p:spPr>
          <a:xfrm>
            <a:off x="1785918" y="3134518"/>
            <a:ext cx="5046581" cy="1643073"/>
          </a:xfrm>
          <a:prstGeom prst="rect">
            <a:avLst/>
          </a:prstGeom>
        </p:spPr>
      </p:pic>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(2)实验时,先打开①中活塞,缓慢通入二氧化碳,</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时,再用酒精灯火焰</a:t>
            </a:r>
            <a:br/>
            <a:r>
              <a:rPr lang="zh-CN" altLang="en-US" sz="1530" kern="0" dirty="0">
                <a:solidFill>
                  <a:srgbClr val="000000"/>
                </a:solidFill>
                <a:latin typeface="Times New Roman" pitchFamily="65" charset="-122"/>
                <a:ea typeface="宋体" pitchFamily="65" charset="-122"/>
              </a:rPr>
              <a:t>加热④中的钠。</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(3)假设CO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气体足量,在实验过程中分别产生以下两种不同情况,请分析:</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①若装置⑥中溶液无明显变化,装置④中生成两种固体物质,取少量固体生成物与盐酸反应后,</a:t>
            </a:r>
            <a:br/>
            <a:r>
              <a:rPr lang="zh-CN" altLang="en-US" sz="1530" kern="0" dirty="0">
                <a:solidFill>
                  <a:srgbClr val="000000"/>
                </a:solidFill>
                <a:latin typeface="Times New Roman" pitchFamily="65" charset="-122"/>
                <a:ea typeface="宋体" pitchFamily="65" charset="-122"/>
              </a:rPr>
              <a:t>有能使澄清石灰水变浑浊的气体放出,则钠与二氧化碳反应的化学方程式是</a:t>
            </a:r>
            <a:endParaRPr lang="zh-CN" altLang="en-US"/>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②若装置⑥中有黑色沉淀生成,装置④中只生成一种固体物质,取少量该固体与盐酸反应后,也</a:t>
            </a:r>
            <a:br/>
            <a:r>
              <a:rPr lang="zh-CN" altLang="en-US" sz="1530" kern="0" dirty="0">
                <a:solidFill>
                  <a:srgbClr val="000000"/>
                </a:solidFill>
                <a:latin typeface="Times New Roman" pitchFamily="65" charset="-122"/>
                <a:ea typeface="宋体" pitchFamily="65" charset="-122"/>
              </a:rPr>
              <a:t>有能使澄清石灰水变浑浊的气体放出,则钠与二氧化碳反应的化学方程式是</a:t>
            </a:r>
            <a:endParaRPr lang="zh-CN" altLang="en-US"/>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Ⅱ.实验小组进一步开展关于钠与盐酸或水反应的速率快慢的研究。</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【实验过程】取0.20 g形状相似的钠(金属钠的质量分数大于99.7%,钾的质量分数小于0.04%)</a:t>
            </a:r>
            <a:br/>
            <a:r>
              <a:rPr lang="zh-CN" altLang="en-US" sz="1530" kern="0" dirty="0">
                <a:solidFill>
                  <a:srgbClr val="000000"/>
                </a:solidFill>
                <a:latin typeface="Times New Roman" pitchFamily="65" charset="-122"/>
                <a:ea typeface="宋体" pitchFamily="65" charset="-122"/>
              </a:rPr>
              <a:t>8块,分别投入到20 mL不同浓度的盐酸中,实验结果如下表所示:</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钠与等体积不同浓度的盐酸反应的时间</a:t>
            </a:r>
            <a:endParaRPr lang="zh-CN" altLang="en-US"/>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7740000" cy="1587694"/>
        </p:xfrm>
        <a:graphic>
          <a:graphicData uri="http://schemas.openxmlformats.org/drawingml/2006/table">
            <a:tbl>
              <a:tblPr/>
              <a:tblGrid>
                <a:gridCol w="774000">
                  <a:extLst>
                    <a:ext uri="{9D8B030D-6E8A-4147-A177-3AD203B41FA5}">
                      <a16:colId xmlns:a16="http://schemas.microsoft.com/office/drawing/2014/main" val="20000"/>
                    </a:ext>
                  </a:extLst>
                </a:gridCol>
                <a:gridCol w="774000">
                  <a:extLst>
                    <a:ext uri="{9D8B030D-6E8A-4147-A177-3AD203B41FA5}">
                      <a16:colId xmlns:a16="http://schemas.microsoft.com/office/drawing/2014/main" val="20001"/>
                    </a:ext>
                  </a:extLst>
                </a:gridCol>
                <a:gridCol w="774000">
                  <a:extLst>
                    <a:ext uri="{9D8B030D-6E8A-4147-A177-3AD203B41FA5}">
                      <a16:colId xmlns:a16="http://schemas.microsoft.com/office/drawing/2014/main" val="20002"/>
                    </a:ext>
                  </a:extLst>
                </a:gridCol>
                <a:gridCol w="774000">
                  <a:extLst>
                    <a:ext uri="{9D8B030D-6E8A-4147-A177-3AD203B41FA5}">
                      <a16:colId xmlns:a16="http://schemas.microsoft.com/office/drawing/2014/main" val="20003"/>
                    </a:ext>
                  </a:extLst>
                </a:gridCol>
                <a:gridCol w="774000">
                  <a:extLst>
                    <a:ext uri="{9D8B030D-6E8A-4147-A177-3AD203B41FA5}">
                      <a16:colId xmlns:a16="http://schemas.microsoft.com/office/drawing/2014/main" val="20004"/>
                    </a:ext>
                  </a:extLst>
                </a:gridCol>
                <a:gridCol w="774000">
                  <a:extLst>
                    <a:ext uri="{9D8B030D-6E8A-4147-A177-3AD203B41FA5}">
                      <a16:colId xmlns:a16="http://schemas.microsoft.com/office/drawing/2014/main" val="20005"/>
                    </a:ext>
                  </a:extLst>
                </a:gridCol>
                <a:gridCol w="774000">
                  <a:extLst>
                    <a:ext uri="{9D8B030D-6E8A-4147-A177-3AD203B41FA5}">
                      <a16:colId xmlns:a16="http://schemas.microsoft.com/office/drawing/2014/main" val="20006"/>
                    </a:ext>
                  </a:extLst>
                </a:gridCol>
                <a:gridCol w="774000">
                  <a:extLst>
                    <a:ext uri="{9D8B030D-6E8A-4147-A177-3AD203B41FA5}">
                      <a16:colId xmlns:a16="http://schemas.microsoft.com/office/drawing/2014/main" val="20007"/>
                    </a:ext>
                  </a:extLst>
                </a:gridCol>
                <a:gridCol w="774000">
                  <a:extLst>
                    <a:ext uri="{9D8B030D-6E8A-4147-A177-3AD203B41FA5}">
                      <a16:colId xmlns:a16="http://schemas.microsoft.com/office/drawing/2014/main" val="20008"/>
                    </a:ext>
                  </a:extLst>
                </a:gridCol>
                <a:gridCol w="774000">
                  <a:extLst>
                    <a:ext uri="{9D8B030D-6E8A-4147-A177-3AD203B41FA5}">
                      <a16:colId xmlns:a16="http://schemas.microsoft.com/office/drawing/2014/main" val="20009"/>
                    </a:ext>
                  </a:extLst>
                </a:gridCol>
              </a:tblGrid>
              <a:tr h="37332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实验序号</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2</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3</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4</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5</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6</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7</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8</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9</a:t>
                      </a:r>
                    </a:p>
                  </a:txBody>
                  <a:tcPr marL="45720" marR="45720"/>
                </a:tc>
                <a:extLst>
                  <a:ext uri="{0D108BD9-81ED-4DB2-BD59-A6C34878D82A}">
                    <a16:rowId xmlns:a16="http://schemas.microsoft.com/office/drawing/2014/main" val="10000"/>
                  </a:ext>
                </a:extLst>
              </a:tr>
              <a:tr h="60264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盐酸浓度/</a:t>
                      </a:r>
                      <a:br>
                        <a:rPr sz="3200"/>
                      </a:br>
                      <a:r>
                        <a:rPr lang="zh-CN" altLang="en-US" sz="1200" kern="0" dirty="0">
                          <a:solidFill>
                            <a:srgbClr val="000000"/>
                          </a:solidFill>
                          <a:latin typeface="Times New Roman" pitchFamily="65" charset="-122"/>
                          <a:ea typeface="宋体" pitchFamily="65" charset="-122"/>
                        </a:rPr>
                        <a:t>mol·L</a:t>
                      </a:r>
                      <a:r>
                        <a:rPr lang="zh-CN" altLang="en-US" sz="1050" kern="0" baseline="59000" dirty="0">
                          <a:solidFill>
                            <a:srgbClr val="000000"/>
                          </a:solidFill>
                          <a:latin typeface="Times New Roman" pitchFamily="65" charset="-122"/>
                          <a:ea typeface="宋体" pitchFamily="65" charset="-122"/>
                        </a:rPr>
                        <a:t>-1</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0.050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0.10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0.50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1.5</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3.0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6.0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12.0</a:t>
                      </a:r>
                    </a:p>
                  </a:txBody>
                  <a:tcPr marL="45720" marR="45720"/>
                </a:tc>
                <a:extLst>
                  <a:ext uri="{0D108BD9-81ED-4DB2-BD59-A6C34878D82A}">
                    <a16:rowId xmlns:a16="http://schemas.microsoft.com/office/drawing/2014/main" val="10001"/>
                  </a:ext>
                </a:extLst>
              </a:tr>
              <a:tr h="373320">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反应时间/s</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20</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18</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13</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11</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21</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37</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65</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114</a:t>
                      </a:r>
                    </a:p>
                  </a:txBody>
                  <a:tcPr marL="45720" marR="45720"/>
                </a:tc>
                <a:tc>
                  <a:txBody>
                    <a:bodyPr/>
                    <a:lstStyle/>
                    <a:p>
                      <a:pPr algn="ct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162</a:t>
                      </a:r>
                    </a:p>
                  </a:txBody>
                  <a:tcPr marL="45720" marR="45720"/>
                </a:tc>
                <a:extLst>
                  <a:ext uri="{0D108BD9-81ED-4DB2-BD59-A6C34878D82A}">
                    <a16:rowId xmlns:a16="http://schemas.microsoft.com/office/drawing/2014/main" val="10002"/>
                  </a:ext>
                </a:extLst>
              </a:tr>
            </a:tbl>
          </a:graphicData>
        </a:graphic>
      </p:graphicFrame>
      <p:sp>
        <p:nvSpPr>
          <p:cNvPr id="3" name="TextBox 2"/>
          <p:cNvSpPr txBox="1"/>
          <p:nvPr/>
        </p:nvSpPr>
        <p:spPr>
          <a:xfrm>
            <a:off x="540000" y="2960367"/>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【实验现象】金属钠与6.0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盐酸反应后期,观察到钠周围溶液中出现少量浑浊,振荡后</a:t>
            </a:r>
            <a:br>
              <a:rPr dirty="0"/>
            </a:br>
            <a:r>
              <a:rPr lang="zh-CN" altLang="en-US" sz="1530" kern="0" dirty="0">
                <a:solidFill>
                  <a:srgbClr val="000000"/>
                </a:solidFill>
                <a:latin typeface="Times New Roman" pitchFamily="65" charset="-122"/>
                <a:ea typeface="宋体" pitchFamily="65" charset="-122"/>
              </a:rPr>
              <a:t>浑浊立即消失,溶液变澄清。金属钠与12.0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盐酸反应,立即产生较大量白色沉淀,振荡后</a:t>
            </a:r>
            <a:br>
              <a:rPr dirty="0"/>
            </a:br>
            <a:r>
              <a:rPr lang="zh-CN" altLang="en-US" sz="1530" kern="0" dirty="0">
                <a:solidFill>
                  <a:srgbClr val="000000"/>
                </a:solidFill>
                <a:latin typeface="Times New Roman" pitchFamily="65" charset="-122"/>
                <a:ea typeface="宋体" pitchFamily="65" charset="-122"/>
              </a:rPr>
              <a:t>沉淀不能消失。</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(4)从表中数据分析,你可以得出的实验结论是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(5)盐酸浓度较大时产生的白色沉淀物是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eaLnBrk="0" latinLnBrk="1" hangingPunct="0">
              <a:lnSpc>
                <a:spcPct val="150000"/>
              </a:lnSpc>
            </a:pPr>
            <a:r>
              <a:rPr lang="zh-CN" altLang="en-US" sz="1530" kern="0" dirty="0">
                <a:solidFill>
                  <a:srgbClr val="000000"/>
                </a:solidFill>
                <a:latin typeface="Times New Roman" pitchFamily="65" charset="-122"/>
                <a:ea typeface="宋体" pitchFamily="65" charset="-122"/>
              </a:rPr>
              <a:t>(6)请结合化学用语,解释实验现象:</a:t>
            </a:r>
            <a:r>
              <a:rPr lang="zh-CN" altLang="en-US" sz="1530" u="sng" kern="0" dirty="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1530" u="sng" kern="0" dirty="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1530" u="sng" kern="0" dirty="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682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(1)饱和碳酸氢钠　浓硫酸</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(2)⑤中澄清石灰水变浑浊</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(3)①4Na+3CO</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②2Na+2CO</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(4)当盐酸的物质的量浓度为0.50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时,钠与盐酸反应速率最快(当盐酸的物质的量浓度小</a:t>
            </a:r>
            <a:br>
              <a:rPr dirty="0"/>
            </a:br>
            <a:r>
              <a:rPr lang="zh-CN" altLang="en-US" sz="1530" kern="0" dirty="0">
                <a:solidFill>
                  <a:srgbClr val="000000"/>
                </a:solidFill>
                <a:latin typeface="Times New Roman" pitchFamily="65" charset="-122"/>
                <a:ea typeface="宋体" pitchFamily="65" charset="-122"/>
              </a:rPr>
              <a:t>于0.50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时,随着盐酸浓度增大,钠与盐酸反应速率加快;当盐酸的物质的量浓度大于</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0.50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时,随着盐酸浓度增大,钠与盐酸反应速率减慢等答案合理即可)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(5)NaCl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(6)因为存在NaCl(s)</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(aq)+Cl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(aq)溶解结晶平衡,当盐酸浓度较大时,</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)也随之增大,使</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得溶解结晶平衡左移,析出NaCl固体,覆盖在钠的表面,阻碍了钠和酸的进一步反应</a:t>
            </a:r>
            <a:endParaRPr lang="zh-CN" altLang="en-US" dirty="0"/>
          </a:p>
        </p:txBody>
      </p:sp>
      <p:pic>
        <p:nvPicPr>
          <p:cNvPr id="3" name="图片 3" descr="textimage154.jpeg"/>
          <p:cNvPicPr>
            <a:picLocks noChangeAspect="1"/>
          </p:cNvPicPr>
          <p:nvPr/>
        </p:nvPicPr>
        <p:blipFill>
          <a:blip r:embed="rId4"/>
          <a:stretch>
            <a:fillRect/>
          </a:stretch>
        </p:blipFill>
        <p:spPr>
          <a:xfrm>
            <a:off x="1810434" y="1822293"/>
            <a:ext cx="371474" cy="342899"/>
          </a:xfrm>
          <a:prstGeom prst="rect">
            <a:avLst/>
          </a:prstGeom>
        </p:spPr>
      </p:pic>
      <p:pic>
        <p:nvPicPr>
          <p:cNvPr id="4" name="图片 4" descr="textimage155.jpeg"/>
          <p:cNvPicPr>
            <a:picLocks noChangeAspect="1"/>
          </p:cNvPicPr>
          <p:nvPr/>
        </p:nvPicPr>
        <p:blipFill>
          <a:blip r:embed="rId4"/>
          <a:stretch>
            <a:fillRect/>
          </a:stretch>
        </p:blipFill>
        <p:spPr>
          <a:xfrm>
            <a:off x="1583760" y="2208100"/>
            <a:ext cx="371474" cy="342899"/>
          </a:xfrm>
          <a:prstGeom prst="rect">
            <a:avLst/>
          </a:prstGeom>
        </p:spPr>
      </p:pic>
      <p:pic>
        <p:nvPicPr>
          <p:cNvPr id="5" name="图片 5" descr="textimage156.jpeg"/>
          <p:cNvPicPr>
            <a:picLocks noChangeAspect="1"/>
          </p:cNvPicPr>
          <p:nvPr/>
        </p:nvPicPr>
        <p:blipFill>
          <a:blip r:embed="rId5" cstate="print"/>
          <a:stretch>
            <a:fillRect/>
          </a:stretch>
        </p:blipFill>
        <p:spPr>
          <a:xfrm>
            <a:off x="2159746" y="4041827"/>
            <a:ext cx="371474" cy="219074"/>
          </a:xfrm>
          <a:prstGeom prst="rect">
            <a:avLst/>
          </a:prstGeom>
        </p:spPr>
      </p:pic>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2150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(1)装置②主要是除去CO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中混有的HCl,所以盛放饱和NaHCO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溶液,装置③盛放浓H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endParaRPr lang="en-US" altLang="zh-CN" sz="1152" kern="0" baseline="-1500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用来干燥CO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(2)打开①中活塞,产生CO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,使整个装置充满CO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,此时⑤中澄清石灰水变浑浊。</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(3)⑥中无明显变化,说明没有CO生成,④中生成的两种固体只能是Na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和C,所以反应的化</a:t>
            </a:r>
            <a:br>
              <a:rPr dirty="0"/>
            </a:br>
            <a:r>
              <a:rPr lang="zh-CN" altLang="en-US" sz="1530" kern="0" dirty="0">
                <a:solidFill>
                  <a:srgbClr val="000000"/>
                </a:solidFill>
                <a:latin typeface="Times New Roman" pitchFamily="65" charset="-122"/>
                <a:ea typeface="宋体" pitchFamily="65" charset="-122"/>
              </a:rPr>
              <a:t>学方程式为4Na+3CO</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+C。⑥中有黑色沉淀生成,说明有CO生成,④中生成的固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体应为Na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,所以反应的化学方程式为2Na+2CO</a:t>
            </a:r>
            <a:r>
              <a:rPr lang="zh-CN" altLang="en-US" sz="1152" kern="0" baseline="-15000" dirty="0">
                <a:solidFill>
                  <a:srgbClr val="000000"/>
                </a:solidFill>
                <a:latin typeface="Times New Roman" pitchFamily="65" charset="-122"/>
                <a:ea typeface="宋体" pitchFamily="65" charset="-122"/>
              </a:rPr>
              <a:t>2</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(4)由表中数据可知,第4组</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(HCl)=0.50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时,反应时间最短,说明反应最快;</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(HCl)&lt;0.</a:t>
            </a:r>
            <a:r>
              <a:rPr lang="zh-CN" altLang="en-US" sz="1530" kern="0">
                <a:solidFill>
                  <a:srgbClr val="000000"/>
                </a:solidFill>
                <a:latin typeface="Times New Roman" pitchFamily="65" charset="-122"/>
                <a:ea typeface="宋体" pitchFamily="65" charset="-122"/>
              </a:rPr>
              <a:t>50 mol·</a:t>
            </a:r>
            <a:r>
              <a:rPr lang="zh-CN" altLang="en-US" sz="1530" kern="0" dirty="0">
                <a:solidFill>
                  <a:srgbClr val="000000"/>
                </a:solidFill>
                <a:latin typeface="Times New Roman" pitchFamily="65" charset="-122"/>
                <a:ea typeface="宋体" pitchFamily="65" charset="-122"/>
              </a:rPr>
              <a:t>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时,</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(HCl)越大,反应速率越快;</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(HCl)&gt;0.50 mol·L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时,</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Times New Roman" pitchFamily="65" charset="-122"/>
                <a:ea typeface="宋体" pitchFamily="65" charset="-122"/>
              </a:rPr>
              <a:t>(HCl)越大,反应速率越慢。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(5)Na在浓度较大盐酸中反应生成的白色沉淀物应是NaCl。</a:t>
            </a:r>
            <a:endParaRPr lang="zh-CN" altLang="en-US" dirty="0"/>
          </a:p>
        </p:txBody>
      </p:sp>
      <p:pic>
        <p:nvPicPr>
          <p:cNvPr id="3" name="图片 3" descr="textimage157.jpeg"/>
          <p:cNvPicPr>
            <a:picLocks noChangeAspect="1"/>
          </p:cNvPicPr>
          <p:nvPr/>
        </p:nvPicPr>
        <p:blipFill>
          <a:blip r:embed="rId4"/>
          <a:stretch>
            <a:fillRect/>
          </a:stretch>
        </p:blipFill>
        <p:spPr>
          <a:xfrm>
            <a:off x="2361360" y="2529909"/>
            <a:ext cx="371474" cy="342899"/>
          </a:xfrm>
          <a:prstGeom prst="rect">
            <a:avLst/>
          </a:prstGeom>
        </p:spPr>
      </p:pic>
      <p:pic>
        <p:nvPicPr>
          <p:cNvPr id="4" name="图片 4" descr="textimage158.jpeg"/>
          <p:cNvPicPr>
            <a:picLocks noChangeAspect="1"/>
          </p:cNvPicPr>
          <p:nvPr/>
        </p:nvPicPr>
        <p:blipFill>
          <a:blip r:embed="rId4"/>
          <a:stretch>
            <a:fillRect/>
          </a:stretch>
        </p:blipFill>
        <p:spPr>
          <a:xfrm>
            <a:off x="4753487" y="2915716"/>
            <a:ext cx="371474" cy="342899"/>
          </a:xfrm>
          <a:prstGeom prst="rect">
            <a:avLst/>
          </a:prstGeom>
        </p:spPr>
      </p:pic>
      <p:sp>
        <p:nvSpPr>
          <p:cNvPr id="5" name="TextBox 2"/>
          <p:cNvSpPr txBox="1"/>
          <p:nvPr/>
        </p:nvSpPr>
        <p:spPr>
          <a:xfrm>
            <a:off x="540000" y="4285558"/>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创新点</a:t>
            </a:r>
            <a:r>
              <a:rPr lang="zh-CN" altLang="en-US" sz="1530" kern="0" dirty="0">
                <a:solidFill>
                  <a:srgbClr val="000000"/>
                </a:solidFill>
                <a:latin typeface="Times New Roman" pitchFamily="65" charset="-122"/>
                <a:ea typeface="宋体" pitchFamily="65" charset="-122"/>
              </a:rPr>
              <a:t>　对元素及其化合物(钠及其化合物)、化学实验基础(性质实验探究)、基本理论(影响</a:t>
            </a:r>
            <a:br>
              <a:rPr dirty="0"/>
            </a:br>
            <a:r>
              <a:rPr lang="zh-CN" altLang="en-US" sz="1530" kern="0" dirty="0">
                <a:solidFill>
                  <a:srgbClr val="000000"/>
                </a:solidFill>
                <a:latin typeface="Times New Roman" pitchFamily="65" charset="-122"/>
                <a:ea typeface="宋体" pitchFamily="65" charset="-122"/>
              </a:rPr>
              <a:t>反应速率的因素)不同板块知识进行有机结合进行命题,考查考生的思维转换能力。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77063"/>
            <a:ext cx="8127000" cy="4596066"/>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12449" kern="0" spc="21825"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(5)二甲醚直接燃料电池具有启动快、效率高等优点,其能量密度高于甲醇直接燃料电池(5.93 </a:t>
            </a:r>
            <a:br>
              <a:rPr dirty="0"/>
            </a:br>
            <a:r>
              <a:rPr lang="zh-CN" altLang="en-US" sz="1530" kern="0" dirty="0">
                <a:solidFill>
                  <a:srgbClr val="000000"/>
                </a:solidFill>
                <a:latin typeface="Times New Roman" pitchFamily="65" charset="-122"/>
                <a:ea typeface="宋体" pitchFamily="65" charset="-122"/>
              </a:rPr>
              <a:t>kW·h·kg</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)。若电解质为酸性,二甲醚直接燃料电池的负极反应为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,一个二甲醚分子经过电化学氧化,可以产生</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个电子的电量;该电池的理论</a:t>
            </a:r>
            <a:br>
              <a:rPr dirty="0"/>
            </a:br>
            <a:r>
              <a:rPr lang="zh-CN" altLang="en-US" sz="1530" kern="0" dirty="0">
                <a:solidFill>
                  <a:srgbClr val="000000"/>
                </a:solidFill>
                <a:latin typeface="Times New Roman" pitchFamily="65" charset="-122"/>
                <a:ea typeface="宋体" pitchFamily="65" charset="-122"/>
              </a:rPr>
              <a:t>输出电压为1.20 V,能量密度</a:t>
            </a:r>
            <a:r>
              <a:rPr lang="zh-CN" altLang="en-US" sz="1530" i="1" kern="0" dirty="0">
                <a:solidFill>
                  <a:srgbClr val="000000"/>
                </a:solidFill>
                <a:latin typeface="Times New Roman" pitchFamily="65" charset="-122"/>
                <a:ea typeface="宋体" pitchFamily="65" charset="-122"/>
              </a:rPr>
              <a:t>E</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(列式计算。</a:t>
            </a:r>
            <a:br>
              <a:rPr dirty="0"/>
            </a:br>
            <a:r>
              <a:rPr lang="zh-CN" altLang="en-US" sz="1530" kern="0" dirty="0">
                <a:solidFill>
                  <a:srgbClr val="000000"/>
                </a:solidFill>
                <a:latin typeface="Times New Roman" pitchFamily="65" charset="-122"/>
                <a:ea typeface="宋体" pitchFamily="65" charset="-122"/>
              </a:rPr>
              <a:t>能量密度=电池输出电能/燃料质量,1 kW·h=3.6</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 J)。</a:t>
            </a:r>
            <a:endParaRPr lang="zh-CN" altLang="en-US" dirty="0"/>
          </a:p>
        </p:txBody>
      </p:sp>
      <p:pic>
        <p:nvPicPr>
          <p:cNvPr id="3" name="图片 3" descr="textimage10.jpeg"/>
          <p:cNvPicPr>
            <a:picLocks noChangeAspect="1"/>
          </p:cNvPicPr>
          <p:nvPr/>
        </p:nvPicPr>
        <p:blipFill>
          <a:blip r:embed="rId4"/>
          <a:stretch>
            <a:fillRect/>
          </a:stretch>
        </p:blipFill>
        <p:spPr>
          <a:xfrm>
            <a:off x="2928926" y="1205691"/>
            <a:ext cx="2862218" cy="2286016"/>
          </a:xfrm>
          <a:prstGeom prst="rect">
            <a:avLst/>
          </a:prstGeom>
        </p:spPr>
      </p:pic>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308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(铝土矿)+2NaOH+3H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2NaAl(OH)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、NaAl(OH)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Al(OH)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、2Al(OH)</a:t>
            </a:r>
            <a:r>
              <a:rPr lang="zh-CN" altLang="en-US" sz="1152" kern="0" baseline="-15000" dirty="0">
                <a:solidFill>
                  <a:srgbClr val="000000"/>
                </a:solidFill>
                <a:latin typeface="Times New Roman" pitchFamily="65" charset="-122"/>
                <a:ea typeface="宋体" pitchFamily="65" charset="-122"/>
              </a:rPr>
              <a:t>3</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66"/>
              </a:spcBef>
              <a:buNone/>
            </a:pPr>
            <a:r>
              <a:rPr lang="zh-CN" altLang="en-US" sz="1530" kern="0" dirty="0">
                <a:solidFill>
                  <a:srgbClr val="000000"/>
                </a:solidFill>
                <a:latin typeface="Times New Roman" pitchFamily="65" charset="-122"/>
                <a:ea typeface="宋体" pitchFamily="65" charset="-122"/>
              </a:rPr>
              <a:t>(2)消耗甲醇,促进甲醇合成反应(ⅰ)平衡右移,CO转化率增大;生成的H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O,通过水煤气变换反</a:t>
            </a:r>
            <a:br>
              <a:rPr dirty="0"/>
            </a:br>
            <a:r>
              <a:rPr lang="zh-CN" altLang="en-US" sz="1530" kern="0" dirty="0">
                <a:solidFill>
                  <a:srgbClr val="000000"/>
                </a:solidFill>
                <a:latin typeface="Times New Roman" pitchFamily="65" charset="-122"/>
                <a:ea typeface="宋体" pitchFamily="65" charset="-122"/>
              </a:rPr>
              <a:t>应(ⅲ)消耗部分CO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(3)2CO(g)+4H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O(g)    Δ</a:t>
            </a:r>
            <a:r>
              <a:rPr lang="zh-CN" altLang="en-US" sz="1530" i="1" kern="0" dirty="0">
                <a:solidFill>
                  <a:srgbClr val="000000"/>
                </a:solidFill>
                <a:latin typeface="Times New Roman" pitchFamily="65" charset="-122"/>
                <a:ea typeface="宋体" pitchFamily="65" charset="-122"/>
              </a:rPr>
              <a:t>H</a:t>
            </a:r>
            <a:r>
              <a:rPr lang="zh-CN" altLang="en-US" sz="1530" kern="0" dirty="0">
                <a:solidFill>
                  <a:srgbClr val="000000"/>
                </a:solidFill>
                <a:latin typeface="Times New Roman" pitchFamily="65" charset="-122"/>
                <a:ea typeface="宋体" pitchFamily="65" charset="-122"/>
              </a:rPr>
              <a:t>=-204.7 kJ·mol</a:t>
            </a:r>
            <a:r>
              <a:rPr lang="zh-CN" altLang="en-US" sz="1152" kern="0" baseline="5900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该反应分子数减少,压强升高使平衡右移,CO和H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转化率增大,CH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产率增加。压强升高</a:t>
            </a:r>
            <a:br>
              <a:rPr dirty="0"/>
            </a:br>
            <a:r>
              <a:rPr lang="zh-CN" altLang="en-US" sz="1530" kern="0" dirty="0">
                <a:solidFill>
                  <a:srgbClr val="000000"/>
                </a:solidFill>
                <a:latin typeface="Times New Roman" pitchFamily="65" charset="-122"/>
                <a:ea typeface="宋体" pitchFamily="65" charset="-122"/>
              </a:rPr>
              <a:t>使CO和H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浓度增加,反应速率增大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(4)反应放热,温度升高,平衡左移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+12H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+12e</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　12</a:t>
            </a:r>
            <a:endParaRPr lang="zh-CN" altLang="en-US" dirty="0"/>
          </a:p>
          <a:p>
            <a:pPr marL="0" indent="0" eaLnBrk="0" latinLnBrk="1" hangingPunct="0">
              <a:lnSpc>
                <a:spcPct val="150000"/>
              </a:lnSpc>
              <a:spcBef>
                <a:spcPts val="0"/>
              </a:spcBef>
              <a:buNone/>
            </a:pPr>
            <a:r>
              <a:rPr lang="zh-CN" altLang="en-US" sz="2947" kern="0" spc="20977"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(3.6</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 J·kW</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)=8.39 kW·h·kg</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1.jpeg"/>
          <p:cNvPicPr>
            <a:picLocks noChangeAspect="1"/>
          </p:cNvPicPr>
          <p:nvPr/>
        </p:nvPicPr>
        <p:blipFill>
          <a:blip r:embed="rId5" cstate="print"/>
          <a:stretch>
            <a:fillRect/>
          </a:stretch>
        </p:blipFill>
        <p:spPr>
          <a:xfrm>
            <a:off x="3745037" y="1147366"/>
            <a:ext cx="371474" cy="219074"/>
          </a:xfrm>
          <a:prstGeom prst="rect">
            <a:avLst/>
          </a:prstGeom>
        </p:spPr>
      </p:pic>
      <p:pic>
        <p:nvPicPr>
          <p:cNvPr id="4" name="图片 4" descr="textimage12.jpeg"/>
          <p:cNvPicPr>
            <a:picLocks noChangeAspect="1"/>
          </p:cNvPicPr>
          <p:nvPr/>
        </p:nvPicPr>
        <p:blipFill>
          <a:blip r:embed="rId5" cstate="print"/>
          <a:stretch>
            <a:fillRect/>
          </a:stretch>
        </p:blipFill>
        <p:spPr>
          <a:xfrm>
            <a:off x="6644851" y="1147366"/>
            <a:ext cx="371474" cy="219074"/>
          </a:xfrm>
          <a:prstGeom prst="rect">
            <a:avLst/>
          </a:prstGeom>
        </p:spPr>
      </p:pic>
      <p:pic>
        <p:nvPicPr>
          <p:cNvPr id="5" name="图片 5" descr="textimage13.jpeg"/>
          <p:cNvPicPr>
            <a:picLocks noChangeAspect="1"/>
          </p:cNvPicPr>
          <p:nvPr/>
        </p:nvPicPr>
        <p:blipFill>
          <a:blip r:embed="rId6"/>
          <a:stretch>
            <a:fillRect/>
          </a:stretch>
        </p:blipFill>
        <p:spPr>
          <a:xfrm>
            <a:off x="2170567" y="1468485"/>
            <a:ext cx="371475" cy="342900"/>
          </a:xfrm>
          <a:prstGeom prst="rect">
            <a:avLst/>
          </a:prstGeom>
        </p:spPr>
      </p:pic>
      <p:pic>
        <p:nvPicPr>
          <p:cNvPr id="6" name="图片 6" descr="textimage14.jpeg"/>
          <p:cNvPicPr>
            <a:picLocks noChangeAspect="1"/>
          </p:cNvPicPr>
          <p:nvPr/>
        </p:nvPicPr>
        <p:blipFill>
          <a:blip r:embed="rId5" cstate="print"/>
          <a:stretch>
            <a:fillRect/>
          </a:stretch>
        </p:blipFill>
        <p:spPr>
          <a:xfrm>
            <a:off x="1983097" y="2611687"/>
            <a:ext cx="371475" cy="219075"/>
          </a:xfrm>
          <a:prstGeom prst="rect">
            <a:avLst/>
          </a:prstGeom>
        </p:spPr>
      </p:pic>
      <p:pic>
        <p:nvPicPr>
          <p:cNvPr id="7" name="图片 7" descr="textimage15.jpeg"/>
          <p:cNvPicPr>
            <a:picLocks noChangeAspect="1"/>
          </p:cNvPicPr>
          <p:nvPr/>
        </p:nvPicPr>
        <p:blipFill>
          <a:blip r:embed="rId5" cstate="print"/>
          <a:stretch>
            <a:fillRect/>
          </a:stretch>
        </p:blipFill>
        <p:spPr>
          <a:xfrm>
            <a:off x="2080582" y="4026919"/>
            <a:ext cx="371474" cy="219074"/>
          </a:xfrm>
          <a:prstGeom prst="rect">
            <a:avLst/>
          </a:prstGeom>
        </p:spPr>
      </p:pic>
      <p:graphicFrame>
        <p:nvGraphicFramePr>
          <p:cNvPr id="9" name="对象 8"/>
          <p:cNvGraphicFramePr>
            <a:graphicFrameLocks noChangeAspect="1"/>
          </p:cNvGraphicFramePr>
          <p:nvPr/>
        </p:nvGraphicFramePr>
        <p:xfrm>
          <a:off x="540000" y="4362188"/>
          <a:ext cx="3038475" cy="704850"/>
        </p:xfrm>
        <a:graphic>
          <a:graphicData uri="http://schemas.openxmlformats.org/presentationml/2006/ole">
            <mc:AlternateContent xmlns:mc="http://schemas.openxmlformats.org/markup-compatibility/2006">
              <mc:Choice xmlns:v="urn:schemas-microsoft-com:vml" Requires="v">
                <p:oleObj spid="_x0000_s4100" name="Equation" r:id="rId7" imgW="3062400" imgH="710400" progId="">
                  <p:embed/>
                </p:oleObj>
              </mc:Choice>
              <mc:Fallback>
                <p:oleObj name="Equation" r:id="rId7" imgW="3062400" imgH="7104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000" y="4362188"/>
                        <a:ext cx="3038475"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(2)反应(ⅳ)消耗甲醇,减小了甲醇的浓度,反应(ⅰ)平衡右移,CO转化率增大;另外反应</a:t>
            </a:r>
            <a:br>
              <a:rPr dirty="0"/>
            </a:br>
            <a:r>
              <a:rPr lang="zh-CN" altLang="en-US" sz="1530" kern="0" dirty="0">
                <a:solidFill>
                  <a:srgbClr val="000000"/>
                </a:solidFill>
                <a:latin typeface="Times New Roman" pitchFamily="65" charset="-122"/>
                <a:ea typeface="宋体" pitchFamily="65" charset="-122"/>
              </a:rPr>
              <a:t>(ⅳ)生成的H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O通过反应(ⅲ)也会消耗部分CO。(3)(ⅰ)式</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2+(ⅳ)式即得:2CO(g)+4H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(g)+H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O(g)    Δ</a:t>
            </a:r>
            <a:r>
              <a:rPr lang="zh-CN" altLang="en-US" sz="1530" i="1" kern="0" dirty="0">
                <a:solidFill>
                  <a:srgbClr val="000000"/>
                </a:solidFill>
                <a:latin typeface="Times New Roman" pitchFamily="65" charset="-122"/>
                <a:ea typeface="宋体" pitchFamily="65" charset="-122"/>
              </a:rPr>
              <a:t>H</a:t>
            </a:r>
            <a:r>
              <a:rPr lang="zh-CN" altLang="en-US" sz="1530" kern="0" dirty="0">
                <a:solidFill>
                  <a:srgbClr val="000000"/>
                </a:solidFill>
                <a:latin typeface="Times New Roman" pitchFamily="65" charset="-122"/>
                <a:ea typeface="宋体" pitchFamily="65" charset="-122"/>
              </a:rPr>
              <a:t>=-204.7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。增大压强对该反应的影响是:①反应速率增大;②</a:t>
            </a:r>
            <a:br>
              <a:rPr dirty="0"/>
            </a:br>
            <a:r>
              <a:rPr lang="zh-CN" altLang="en-US" sz="1530" kern="0" dirty="0">
                <a:solidFill>
                  <a:srgbClr val="000000"/>
                </a:solidFill>
                <a:latin typeface="Times New Roman" pitchFamily="65" charset="-122"/>
                <a:ea typeface="宋体" pitchFamily="65" charset="-122"/>
              </a:rPr>
              <a:t>平衡右移,CO和H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的转化率增大,CH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的产率增加。(4)升高温度CO的转化率降低的原因</a:t>
            </a:r>
            <a:br>
              <a:rPr dirty="0"/>
            </a:br>
            <a:r>
              <a:rPr lang="zh-CN" altLang="en-US" sz="1530" kern="0" dirty="0">
                <a:solidFill>
                  <a:srgbClr val="000000"/>
                </a:solidFill>
                <a:latin typeface="Times New Roman" pitchFamily="65" charset="-122"/>
                <a:ea typeface="宋体" pitchFamily="65" charset="-122"/>
              </a:rPr>
              <a:t>是正反应放热,升高温度,平衡左移。(5)碳元素由-2价升高到+4价,故一个二甲醚分子失去的电</a:t>
            </a:r>
            <a:br>
              <a:rPr dirty="0"/>
            </a:br>
            <a:r>
              <a:rPr lang="zh-CN" altLang="en-US" sz="1530" kern="0" dirty="0">
                <a:solidFill>
                  <a:srgbClr val="000000"/>
                </a:solidFill>
                <a:latin typeface="Times New Roman" pitchFamily="65" charset="-122"/>
                <a:ea typeface="宋体" pitchFamily="65" charset="-122"/>
              </a:rPr>
              <a:t>子数为2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[(+4)-(-2)]=12,燃料电池的负极反应为CH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O-12e</a:t>
            </a:r>
            <a:r>
              <a:rPr lang="zh-CN" altLang="en-US" sz="1152" kern="0" baseline="59000" dirty="0">
                <a:solidFill>
                  <a:srgbClr val="000000"/>
                </a:solidFill>
                <a:latin typeface="Times New Roman" pitchFamily="65" charset="-122"/>
                <a:ea typeface="宋体" pitchFamily="65" charset="-122"/>
              </a:rPr>
              <a:t>-</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+12H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。根据题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给能量密度的计算公式可列式计算出二甲醚直接燃料电池的能量密度。</a:t>
            </a:r>
            <a:endParaRPr lang="zh-CN" altLang="en-US" dirty="0"/>
          </a:p>
        </p:txBody>
      </p:sp>
      <p:pic>
        <p:nvPicPr>
          <p:cNvPr id="3" name="图片 3" descr="textimage16.jpeg"/>
          <p:cNvPicPr>
            <a:picLocks noChangeAspect="1"/>
          </p:cNvPicPr>
          <p:nvPr/>
        </p:nvPicPr>
        <p:blipFill>
          <a:blip r:embed="rId4" cstate="print"/>
          <a:stretch>
            <a:fillRect/>
          </a:stretch>
        </p:blipFill>
        <p:spPr>
          <a:xfrm>
            <a:off x="7749809" y="1501174"/>
            <a:ext cx="371474" cy="219074"/>
          </a:xfrm>
          <a:prstGeom prst="rect">
            <a:avLst/>
          </a:prstGeom>
        </p:spPr>
      </p:pic>
      <p:pic>
        <p:nvPicPr>
          <p:cNvPr id="4" name="图片 4" descr="textimage17.jpeg"/>
          <p:cNvPicPr>
            <a:picLocks noChangeAspect="1"/>
          </p:cNvPicPr>
          <p:nvPr/>
        </p:nvPicPr>
        <p:blipFill>
          <a:blip r:embed="rId4" cstate="print"/>
          <a:stretch>
            <a:fillRect/>
          </a:stretch>
        </p:blipFill>
        <p:spPr>
          <a:xfrm>
            <a:off x="6142402" y="2916406"/>
            <a:ext cx="371474" cy="219074"/>
          </a:xfrm>
          <a:prstGeom prst="rect">
            <a:avLst/>
          </a:prstGeom>
        </p:spPr>
      </p:pic>
    </p:spTree>
    <p:custDataLst>
      <p:custData r:id="rId1"/>
    </p:custDataLst>
  </p:cSld>
  <p:clrMapOvr>
    <a:masterClrMapping/>
  </p:clrMapOvr>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BFF0E1CD-3DDE-48F5-9827-EC804576CF0B}">
  <ds:schemaRefs/>
</ds:datastoreItem>
</file>

<file path=customXml/itemProps10.xml><?xml version="1.0" encoding="utf-8"?>
<ds:datastoreItem xmlns:ds="http://schemas.openxmlformats.org/officeDocument/2006/customXml" ds:itemID="{7E07EFBE-E1B6-41A6-BBF9-EFE405051C62}">
  <ds:schemaRefs/>
</ds:datastoreItem>
</file>

<file path=customXml/itemProps11.xml><?xml version="1.0" encoding="utf-8"?>
<ds:datastoreItem xmlns:ds="http://schemas.openxmlformats.org/officeDocument/2006/customXml" ds:itemID="{1A88EE46-2764-478E-A6F4-907776977292}">
  <ds:schemaRefs/>
</ds:datastoreItem>
</file>

<file path=customXml/itemProps12.xml><?xml version="1.0" encoding="utf-8"?>
<ds:datastoreItem xmlns:ds="http://schemas.openxmlformats.org/officeDocument/2006/customXml" ds:itemID="{387502F1-2CE8-4B46-AE1E-C99FF64ED56B}">
  <ds:schemaRefs/>
</ds:datastoreItem>
</file>

<file path=customXml/itemProps13.xml><?xml version="1.0" encoding="utf-8"?>
<ds:datastoreItem xmlns:ds="http://schemas.openxmlformats.org/officeDocument/2006/customXml" ds:itemID="{8BA7490D-5EE0-4817-A7DB-0954EB068BC9}">
  <ds:schemaRefs/>
</ds:datastoreItem>
</file>

<file path=customXml/itemProps14.xml><?xml version="1.0" encoding="utf-8"?>
<ds:datastoreItem xmlns:ds="http://schemas.openxmlformats.org/officeDocument/2006/customXml" ds:itemID="{54DC6837-BBE7-4502-9DB6-137354F16161}">
  <ds:schemaRefs/>
</ds:datastoreItem>
</file>

<file path=customXml/itemProps15.xml><?xml version="1.0" encoding="utf-8"?>
<ds:datastoreItem xmlns:ds="http://schemas.openxmlformats.org/officeDocument/2006/customXml" ds:itemID="{762A4E62-4009-4923-BC3A-B4F0B150B8A8}">
  <ds:schemaRefs/>
</ds:datastoreItem>
</file>

<file path=customXml/itemProps16.xml><?xml version="1.0" encoding="utf-8"?>
<ds:datastoreItem xmlns:ds="http://schemas.openxmlformats.org/officeDocument/2006/customXml" ds:itemID="{77F3FE0B-7BCF-4ED9-95E7-A38BC06D73F0}">
  <ds:schemaRefs/>
</ds:datastoreItem>
</file>

<file path=customXml/itemProps17.xml><?xml version="1.0" encoding="utf-8"?>
<ds:datastoreItem xmlns:ds="http://schemas.openxmlformats.org/officeDocument/2006/customXml" ds:itemID="{E2CF57A9-9A57-46BD-B724-483D6C19CF71}">
  <ds:schemaRefs/>
</ds:datastoreItem>
</file>

<file path=customXml/itemProps18.xml><?xml version="1.0" encoding="utf-8"?>
<ds:datastoreItem xmlns:ds="http://schemas.openxmlformats.org/officeDocument/2006/customXml" ds:itemID="{6AAB46BE-C6EC-489A-84A2-254BEB32953A}">
  <ds:schemaRefs/>
</ds:datastoreItem>
</file>

<file path=customXml/itemProps19.xml><?xml version="1.0" encoding="utf-8"?>
<ds:datastoreItem xmlns:ds="http://schemas.openxmlformats.org/officeDocument/2006/customXml" ds:itemID="{71B8D31A-2228-4F39-ABBB-5402A167CB75}">
  <ds:schemaRefs/>
</ds:datastoreItem>
</file>

<file path=customXml/itemProps2.xml><?xml version="1.0" encoding="utf-8"?>
<ds:datastoreItem xmlns:ds="http://schemas.openxmlformats.org/officeDocument/2006/customXml" ds:itemID="{2180C68F-26E8-4E7F-B133-9A3391AFBE2B}">
  <ds:schemaRefs/>
</ds:datastoreItem>
</file>

<file path=customXml/itemProps20.xml><?xml version="1.0" encoding="utf-8"?>
<ds:datastoreItem xmlns:ds="http://schemas.openxmlformats.org/officeDocument/2006/customXml" ds:itemID="{52A477CD-CB97-41DF-9268-E2F5FD052ECC}">
  <ds:schemaRefs/>
</ds:datastoreItem>
</file>

<file path=customXml/itemProps21.xml><?xml version="1.0" encoding="utf-8"?>
<ds:datastoreItem xmlns:ds="http://schemas.openxmlformats.org/officeDocument/2006/customXml" ds:itemID="{D3C5C1DC-00F8-4549-B050-CABBAB472809}">
  <ds:schemaRefs/>
</ds:datastoreItem>
</file>

<file path=customXml/itemProps22.xml><?xml version="1.0" encoding="utf-8"?>
<ds:datastoreItem xmlns:ds="http://schemas.openxmlformats.org/officeDocument/2006/customXml" ds:itemID="{2081F28B-55E5-466E-9E19-801791B27659}">
  <ds:schemaRefs/>
</ds:datastoreItem>
</file>

<file path=customXml/itemProps23.xml><?xml version="1.0" encoding="utf-8"?>
<ds:datastoreItem xmlns:ds="http://schemas.openxmlformats.org/officeDocument/2006/customXml" ds:itemID="{EE9AE7B6-A2A5-407B-B3F8-06419816987E}">
  <ds:schemaRefs/>
</ds:datastoreItem>
</file>

<file path=customXml/itemProps24.xml><?xml version="1.0" encoding="utf-8"?>
<ds:datastoreItem xmlns:ds="http://schemas.openxmlformats.org/officeDocument/2006/customXml" ds:itemID="{2718E92E-CE50-49C9-AEF0-E8834E7BEF2F}">
  <ds:schemaRefs/>
</ds:datastoreItem>
</file>

<file path=customXml/itemProps25.xml><?xml version="1.0" encoding="utf-8"?>
<ds:datastoreItem xmlns:ds="http://schemas.openxmlformats.org/officeDocument/2006/customXml" ds:itemID="{9BEB66A8-7F07-47FA-893C-EFD6DEBBC94A}">
  <ds:schemaRefs/>
</ds:datastoreItem>
</file>

<file path=customXml/itemProps26.xml><?xml version="1.0" encoding="utf-8"?>
<ds:datastoreItem xmlns:ds="http://schemas.openxmlformats.org/officeDocument/2006/customXml" ds:itemID="{47D538EE-1147-4CB2-B6E1-0143C3EE5D48}">
  <ds:schemaRefs/>
</ds:datastoreItem>
</file>

<file path=customXml/itemProps27.xml><?xml version="1.0" encoding="utf-8"?>
<ds:datastoreItem xmlns:ds="http://schemas.openxmlformats.org/officeDocument/2006/customXml" ds:itemID="{711C681E-CB96-4016-BDF9-4B2F5B3A726E}">
  <ds:schemaRefs/>
</ds:datastoreItem>
</file>

<file path=customXml/itemProps28.xml><?xml version="1.0" encoding="utf-8"?>
<ds:datastoreItem xmlns:ds="http://schemas.openxmlformats.org/officeDocument/2006/customXml" ds:itemID="{086E6756-931D-4956-93A5-EBB40887E505}">
  <ds:schemaRefs/>
</ds:datastoreItem>
</file>

<file path=customXml/itemProps29.xml><?xml version="1.0" encoding="utf-8"?>
<ds:datastoreItem xmlns:ds="http://schemas.openxmlformats.org/officeDocument/2006/customXml" ds:itemID="{FD42616E-E23F-4DAE-ABAD-27B3CC57947C}">
  <ds:schemaRefs/>
</ds:datastoreItem>
</file>

<file path=customXml/itemProps3.xml><?xml version="1.0" encoding="utf-8"?>
<ds:datastoreItem xmlns:ds="http://schemas.openxmlformats.org/officeDocument/2006/customXml" ds:itemID="{C4006F01-233B-48CC-B9B8-710C0AD723E4}">
  <ds:schemaRefs/>
</ds:datastoreItem>
</file>

<file path=customXml/itemProps30.xml><?xml version="1.0" encoding="utf-8"?>
<ds:datastoreItem xmlns:ds="http://schemas.openxmlformats.org/officeDocument/2006/customXml" ds:itemID="{41B7A91F-0E6C-4EA7-B62E-AD116D4D5548}">
  <ds:schemaRefs/>
</ds:datastoreItem>
</file>

<file path=customXml/itemProps31.xml><?xml version="1.0" encoding="utf-8"?>
<ds:datastoreItem xmlns:ds="http://schemas.openxmlformats.org/officeDocument/2006/customXml" ds:itemID="{847564CF-C118-4E00-8C2B-E222CB44A942}">
  <ds:schemaRefs/>
</ds:datastoreItem>
</file>

<file path=customXml/itemProps32.xml><?xml version="1.0" encoding="utf-8"?>
<ds:datastoreItem xmlns:ds="http://schemas.openxmlformats.org/officeDocument/2006/customXml" ds:itemID="{0987F099-7316-4066-802A-F5035400987D}">
  <ds:schemaRefs/>
</ds:datastoreItem>
</file>

<file path=customXml/itemProps33.xml><?xml version="1.0" encoding="utf-8"?>
<ds:datastoreItem xmlns:ds="http://schemas.openxmlformats.org/officeDocument/2006/customXml" ds:itemID="{82E5CC98-419E-4A1D-B304-F531EB5FFE53}">
  <ds:schemaRefs/>
</ds:datastoreItem>
</file>

<file path=customXml/itemProps34.xml><?xml version="1.0" encoding="utf-8"?>
<ds:datastoreItem xmlns:ds="http://schemas.openxmlformats.org/officeDocument/2006/customXml" ds:itemID="{2F1879F2-0033-46E0-AC5C-F15EBFF92533}">
  <ds:schemaRefs/>
</ds:datastoreItem>
</file>

<file path=customXml/itemProps35.xml><?xml version="1.0" encoding="utf-8"?>
<ds:datastoreItem xmlns:ds="http://schemas.openxmlformats.org/officeDocument/2006/customXml" ds:itemID="{607B4F98-2CF2-4EDE-B22B-8FAFFAEFD439}">
  <ds:schemaRefs/>
</ds:datastoreItem>
</file>

<file path=customXml/itemProps36.xml><?xml version="1.0" encoding="utf-8"?>
<ds:datastoreItem xmlns:ds="http://schemas.openxmlformats.org/officeDocument/2006/customXml" ds:itemID="{FC7E3715-B8D7-4135-9F4A-6DAB19136667}">
  <ds:schemaRefs/>
</ds:datastoreItem>
</file>

<file path=customXml/itemProps37.xml><?xml version="1.0" encoding="utf-8"?>
<ds:datastoreItem xmlns:ds="http://schemas.openxmlformats.org/officeDocument/2006/customXml" ds:itemID="{5324A5DF-A4DB-4528-9517-D34B4D92D7C9}">
  <ds:schemaRefs/>
</ds:datastoreItem>
</file>

<file path=customXml/itemProps38.xml><?xml version="1.0" encoding="utf-8"?>
<ds:datastoreItem xmlns:ds="http://schemas.openxmlformats.org/officeDocument/2006/customXml" ds:itemID="{4FF6A540-770A-427B-B08A-786F6FB4D104}">
  <ds:schemaRefs/>
</ds:datastoreItem>
</file>

<file path=customXml/itemProps39.xml><?xml version="1.0" encoding="utf-8"?>
<ds:datastoreItem xmlns:ds="http://schemas.openxmlformats.org/officeDocument/2006/customXml" ds:itemID="{13AF4984-BA18-4353-AD28-819AF9C4B9E3}">
  <ds:schemaRefs/>
</ds:datastoreItem>
</file>

<file path=customXml/itemProps4.xml><?xml version="1.0" encoding="utf-8"?>
<ds:datastoreItem xmlns:ds="http://schemas.openxmlformats.org/officeDocument/2006/customXml" ds:itemID="{A0DAE2A9-035B-40CF-BA60-64D1BCBC28A6}">
  <ds:schemaRefs/>
</ds:datastoreItem>
</file>

<file path=customXml/itemProps40.xml><?xml version="1.0" encoding="utf-8"?>
<ds:datastoreItem xmlns:ds="http://schemas.openxmlformats.org/officeDocument/2006/customXml" ds:itemID="{42D2D9F9-B522-4341-B7D8-FE9258BD1F22}">
  <ds:schemaRefs/>
</ds:datastoreItem>
</file>

<file path=customXml/itemProps41.xml><?xml version="1.0" encoding="utf-8"?>
<ds:datastoreItem xmlns:ds="http://schemas.openxmlformats.org/officeDocument/2006/customXml" ds:itemID="{9D0EB5F4-52EE-411E-BCDA-B2402EB1F9E0}">
  <ds:schemaRefs/>
</ds:datastoreItem>
</file>

<file path=customXml/itemProps42.xml><?xml version="1.0" encoding="utf-8"?>
<ds:datastoreItem xmlns:ds="http://schemas.openxmlformats.org/officeDocument/2006/customXml" ds:itemID="{8B378352-930A-4E56-BE9A-D264516E865D}">
  <ds:schemaRefs/>
</ds:datastoreItem>
</file>

<file path=customXml/itemProps43.xml><?xml version="1.0" encoding="utf-8"?>
<ds:datastoreItem xmlns:ds="http://schemas.openxmlformats.org/officeDocument/2006/customXml" ds:itemID="{D5B1CFCA-32A4-4133-944F-7ABC68A55EEF}">
  <ds:schemaRefs/>
</ds:datastoreItem>
</file>

<file path=customXml/itemProps44.xml><?xml version="1.0" encoding="utf-8"?>
<ds:datastoreItem xmlns:ds="http://schemas.openxmlformats.org/officeDocument/2006/customXml" ds:itemID="{89A669D3-1373-484A-B664-7BA20C86FDA5}">
  <ds:schemaRefs/>
</ds:datastoreItem>
</file>

<file path=customXml/itemProps45.xml><?xml version="1.0" encoding="utf-8"?>
<ds:datastoreItem xmlns:ds="http://schemas.openxmlformats.org/officeDocument/2006/customXml" ds:itemID="{D9C4A2F7-A52C-487A-9D04-1F67CE1E849B}">
  <ds:schemaRefs/>
</ds:datastoreItem>
</file>

<file path=customXml/itemProps46.xml><?xml version="1.0" encoding="utf-8"?>
<ds:datastoreItem xmlns:ds="http://schemas.openxmlformats.org/officeDocument/2006/customXml" ds:itemID="{3CA2B368-40E6-4C89-A9C4-6A8B6DF98ACE}">
  <ds:schemaRefs/>
</ds:datastoreItem>
</file>

<file path=customXml/itemProps47.xml><?xml version="1.0" encoding="utf-8"?>
<ds:datastoreItem xmlns:ds="http://schemas.openxmlformats.org/officeDocument/2006/customXml" ds:itemID="{40D14EBC-3654-48A0-91AE-9BC1187D05B6}">
  <ds:schemaRefs/>
</ds:datastoreItem>
</file>

<file path=customXml/itemProps48.xml><?xml version="1.0" encoding="utf-8"?>
<ds:datastoreItem xmlns:ds="http://schemas.openxmlformats.org/officeDocument/2006/customXml" ds:itemID="{CA7A7CF2-7AAC-4BD8-8B69-9DFA76390DC3}">
  <ds:schemaRefs/>
</ds:datastoreItem>
</file>

<file path=customXml/itemProps49.xml><?xml version="1.0" encoding="utf-8"?>
<ds:datastoreItem xmlns:ds="http://schemas.openxmlformats.org/officeDocument/2006/customXml" ds:itemID="{281F314C-55BA-4A64-9BEB-457B2F5C6914}">
  <ds:schemaRefs/>
</ds:datastoreItem>
</file>

<file path=customXml/itemProps5.xml><?xml version="1.0" encoding="utf-8"?>
<ds:datastoreItem xmlns:ds="http://schemas.openxmlformats.org/officeDocument/2006/customXml" ds:itemID="{1B2D39DB-AB11-44ED-9563-D903B4246AFF}">
  <ds:schemaRefs/>
</ds:datastoreItem>
</file>

<file path=customXml/itemProps50.xml><?xml version="1.0" encoding="utf-8"?>
<ds:datastoreItem xmlns:ds="http://schemas.openxmlformats.org/officeDocument/2006/customXml" ds:itemID="{03577557-3D61-44B7-9747-85155E708C1F}">
  <ds:schemaRefs/>
</ds:datastoreItem>
</file>

<file path=customXml/itemProps51.xml><?xml version="1.0" encoding="utf-8"?>
<ds:datastoreItem xmlns:ds="http://schemas.openxmlformats.org/officeDocument/2006/customXml" ds:itemID="{A789804E-5AA1-40E6-8EA1-CD354BB42C30}">
  <ds:schemaRefs/>
</ds:datastoreItem>
</file>

<file path=customXml/itemProps52.xml><?xml version="1.0" encoding="utf-8"?>
<ds:datastoreItem xmlns:ds="http://schemas.openxmlformats.org/officeDocument/2006/customXml" ds:itemID="{E5009D01-4FE3-4D12-B4F1-C98D2E072DD6}">
  <ds:schemaRefs/>
</ds:datastoreItem>
</file>

<file path=customXml/itemProps53.xml><?xml version="1.0" encoding="utf-8"?>
<ds:datastoreItem xmlns:ds="http://schemas.openxmlformats.org/officeDocument/2006/customXml" ds:itemID="{0FBB2FFC-20DE-4C83-991E-3B818769584F}">
  <ds:schemaRefs/>
</ds:datastoreItem>
</file>

<file path=customXml/itemProps54.xml><?xml version="1.0" encoding="utf-8"?>
<ds:datastoreItem xmlns:ds="http://schemas.openxmlformats.org/officeDocument/2006/customXml" ds:itemID="{380C7486-4445-4960-9E3B-A7728C477D4F}">
  <ds:schemaRefs/>
</ds:datastoreItem>
</file>

<file path=customXml/itemProps55.xml><?xml version="1.0" encoding="utf-8"?>
<ds:datastoreItem xmlns:ds="http://schemas.openxmlformats.org/officeDocument/2006/customXml" ds:itemID="{107495D6-8DB8-4440-BE01-FBAE85F6C853}">
  <ds:schemaRefs/>
</ds:datastoreItem>
</file>

<file path=customXml/itemProps56.xml><?xml version="1.0" encoding="utf-8"?>
<ds:datastoreItem xmlns:ds="http://schemas.openxmlformats.org/officeDocument/2006/customXml" ds:itemID="{AF1FB81F-8E26-48A9-B04C-1E28C387E008}">
  <ds:schemaRefs/>
</ds:datastoreItem>
</file>

<file path=customXml/itemProps57.xml><?xml version="1.0" encoding="utf-8"?>
<ds:datastoreItem xmlns:ds="http://schemas.openxmlformats.org/officeDocument/2006/customXml" ds:itemID="{1B3EBEA2-B580-400E-87C6-BB516548AB9C}">
  <ds:schemaRefs/>
</ds:datastoreItem>
</file>

<file path=customXml/itemProps58.xml><?xml version="1.0" encoding="utf-8"?>
<ds:datastoreItem xmlns:ds="http://schemas.openxmlformats.org/officeDocument/2006/customXml" ds:itemID="{90F5DAF9-2EDA-4193-ACB3-2F75EC7C97DA}">
  <ds:schemaRefs/>
</ds:datastoreItem>
</file>

<file path=customXml/itemProps59.xml><?xml version="1.0" encoding="utf-8"?>
<ds:datastoreItem xmlns:ds="http://schemas.openxmlformats.org/officeDocument/2006/customXml" ds:itemID="{AAF058ED-943F-41BC-B132-77BC74370DB9}">
  <ds:schemaRefs/>
</ds:datastoreItem>
</file>

<file path=customXml/itemProps6.xml><?xml version="1.0" encoding="utf-8"?>
<ds:datastoreItem xmlns:ds="http://schemas.openxmlformats.org/officeDocument/2006/customXml" ds:itemID="{084D35E0-D724-4E2A-AF15-9751289952DE}">
  <ds:schemaRefs/>
</ds:datastoreItem>
</file>

<file path=customXml/itemProps60.xml><?xml version="1.0" encoding="utf-8"?>
<ds:datastoreItem xmlns:ds="http://schemas.openxmlformats.org/officeDocument/2006/customXml" ds:itemID="{EA599B84-2CF2-48C0-8646-70A7F861AA26}">
  <ds:schemaRefs/>
</ds:datastoreItem>
</file>

<file path=customXml/itemProps61.xml><?xml version="1.0" encoding="utf-8"?>
<ds:datastoreItem xmlns:ds="http://schemas.openxmlformats.org/officeDocument/2006/customXml" ds:itemID="{4D0FEF08-E54E-408C-83E5-FA6659D9BCDD}">
  <ds:schemaRefs/>
</ds:datastoreItem>
</file>

<file path=customXml/itemProps62.xml><?xml version="1.0" encoding="utf-8"?>
<ds:datastoreItem xmlns:ds="http://schemas.openxmlformats.org/officeDocument/2006/customXml" ds:itemID="{81218903-A22C-4707-ABE1-6602F5D900BA}">
  <ds:schemaRefs/>
</ds:datastoreItem>
</file>

<file path=customXml/itemProps63.xml><?xml version="1.0" encoding="utf-8"?>
<ds:datastoreItem xmlns:ds="http://schemas.openxmlformats.org/officeDocument/2006/customXml" ds:itemID="{7ABD0F7F-6701-4AE3-814E-17B540DCF857}">
  <ds:schemaRefs/>
</ds:datastoreItem>
</file>

<file path=customXml/itemProps64.xml><?xml version="1.0" encoding="utf-8"?>
<ds:datastoreItem xmlns:ds="http://schemas.openxmlformats.org/officeDocument/2006/customXml" ds:itemID="{69939F80-3F8A-426F-AF7A-20F0BF3376AE}">
  <ds:schemaRefs/>
</ds:datastoreItem>
</file>

<file path=customXml/itemProps65.xml><?xml version="1.0" encoding="utf-8"?>
<ds:datastoreItem xmlns:ds="http://schemas.openxmlformats.org/officeDocument/2006/customXml" ds:itemID="{F1FB326F-D842-4CB4-A770-8116A21A972B}">
  <ds:schemaRefs/>
</ds:datastoreItem>
</file>

<file path=customXml/itemProps66.xml><?xml version="1.0" encoding="utf-8"?>
<ds:datastoreItem xmlns:ds="http://schemas.openxmlformats.org/officeDocument/2006/customXml" ds:itemID="{3EC1776D-987C-43D4-8964-A8FCD888F6DB}">
  <ds:schemaRefs/>
</ds:datastoreItem>
</file>

<file path=customXml/itemProps67.xml><?xml version="1.0" encoding="utf-8"?>
<ds:datastoreItem xmlns:ds="http://schemas.openxmlformats.org/officeDocument/2006/customXml" ds:itemID="{57779E20-DCB8-45B2-AEEE-13BDD2F8E9C0}">
  <ds:schemaRefs/>
</ds:datastoreItem>
</file>

<file path=customXml/itemProps68.xml><?xml version="1.0" encoding="utf-8"?>
<ds:datastoreItem xmlns:ds="http://schemas.openxmlformats.org/officeDocument/2006/customXml" ds:itemID="{FCF0FA45-0440-44F5-B391-340AA596AB6C}">
  <ds:schemaRefs/>
</ds:datastoreItem>
</file>

<file path=customXml/itemProps69.xml><?xml version="1.0" encoding="utf-8"?>
<ds:datastoreItem xmlns:ds="http://schemas.openxmlformats.org/officeDocument/2006/customXml" ds:itemID="{1D659C8C-27DE-4833-9ABE-67CC4E161CA2}">
  <ds:schemaRefs/>
</ds:datastoreItem>
</file>

<file path=customXml/itemProps7.xml><?xml version="1.0" encoding="utf-8"?>
<ds:datastoreItem xmlns:ds="http://schemas.openxmlformats.org/officeDocument/2006/customXml" ds:itemID="{10E8E1D4-FA83-4246-8BD6-1F3465B5505C}">
  <ds:schemaRefs/>
</ds:datastoreItem>
</file>

<file path=customXml/itemProps8.xml><?xml version="1.0" encoding="utf-8"?>
<ds:datastoreItem xmlns:ds="http://schemas.openxmlformats.org/officeDocument/2006/customXml" ds:itemID="{CCC6F294-37CC-4484-90A6-B878D1AA3C3C}">
  <ds:schemaRefs/>
</ds:datastoreItem>
</file>

<file path=customXml/itemProps9.xml><?xml version="1.0" encoding="utf-8"?>
<ds:datastoreItem xmlns:ds="http://schemas.openxmlformats.org/officeDocument/2006/customXml" ds:itemID="{BD1701C9-97FA-4386-A9C2-DE941B59F558}">
  <ds:schemaRefs/>
</ds:datastoreItem>
</file>

<file path=docProps/app.xml><?xml version="1.0" encoding="utf-8"?>
<Properties xmlns="http://schemas.openxmlformats.org/officeDocument/2006/extended-properties" xmlns:vt="http://schemas.openxmlformats.org/officeDocument/2006/docPropsVTypes">
  <Template>模板</Template>
  <TotalTime>60</TotalTime>
  <Words>1959</Words>
  <Application>Microsoft Office PowerPoint</Application>
  <PresentationFormat>自定义</PresentationFormat>
  <Paragraphs>588</Paragraphs>
  <Slides>69</Slides>
  <Notes>68</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77" baseType="lpstr">
      <vt:lpstr>黑体</vt:lpstr>
      <vt:lpstr>微软雅黑</vt:lpstr>
      <vt:lpstr>Arial</vt:lpstr>
      <vt:lpstr>Arial Narrow</vt:lpstr>
      <vt:lpstr>Calibri</vt:lpstr>
      <vt:lpstr>Times New Roman</vt:lpstr>
      <vt:lpstr>模板</vt:lpstr>
      <vt:lpstr>Equation</vt:lpstr>
      <vt:lpstr>高考化学 (课标专用)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183</cp:revision>
  <dcterms:modified xsi:type="dcterms:W3CDTF">2019-08-06T03:31:06Z</dcterms:modified>
</cp:coreProperties>
</file>